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6" r:id="rId2"/>
    <p:sldId id="256" r:id="rId3"/>
    <p:sldId id="257" r:id="rId4"/>
    <p:sldId id="262" r:id="rId5"/>
    <p:sldId id="263" r:id="rId6"/>
    <p:sldId id="264" r:id="rId7"/>
    <p:sldId id="268" r:id="rId8"/>
    <p:sldId id="267" r:id="rId9"/>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CC"/>
    <a:srgbClr val="CC99FF"/>
    <a:srgbClr val="FF9999"/>
    <a:srgbClr val="E98659"/>
    <a:srgbClr val="CC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9" autoAdjust="0"/>
    <p:restoredTop sz="94660"/>
  </p:normalViewPr>
  <p:slideViewPr>
    <p:cSldViewPr snapToGrid="0">
      <p:cViewPr varScale="1">
        <p:scale>
          <a:sx n="84" d="100"/>
          <a:sy n="84" d="100"/>
        </p:scale>
        <p:origin x="166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79ECC35D-3647-4B71-BAB7-2C45F9BA3EBE}" type="datetimeFigureOut">
              <a:rPr kumimoji="1" lang="ja-JP" altLang="en-US" smtClean="0"/>
              <a:t>2019/3/5</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6E5E229-C7B2-4A78-BA94-744328B85FC2}" type="slidenum">
              <a:rPr kumimoji="1" lang="ja-JP" altLang="en-US" smtClean="0"/>
              <a:t>‹#›</a:t>
            </a:fld>
            <a:endParaRPr kumimoji="1" lang="ja-JP" altLang="en-US"/>
          </a:p>
        </p:txBody>
      </p:sp>
    </p:spTree>
    <p:extLst>
      <p:ext uri="{BB962C8B-B14F-4D97-AF65-F5344CB8AC3E}">
        <p14:creationId xmlns:p14="http://schemas.microsoft.com/office/powerpoint/2010/main" val="24901993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5E229-C7B2-4A78-BA94-744328B85FC2}" type="slidenum">
              <a:rPr kumimoji="1" lang="ja-JP" altLang="en-US" smtClean="0"/>
              <a:t>1</a:t>
            </a:fld>
            <a:endParaRPr kumimoji="1" lang="ja-JP" altLang="en-US"/>
          </a:p>
        </p:txBody>
      </p:sp>
    </p:spTree>
    <p:extLst>
      <p:ext uri="{BB962C8B-B14F-4D97-AF65-F5344CB8AC3E}">
        <p14:creationId xmlns:p14="http://schemas.microsoft.com/office/powerpoint/2010/main" val="795500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5E229-C7B2-4A78-BA94-744328B85FC2}" type="slidenum">
              <a:rPr kumimoji="1" lang="ja-JP" altLang="en-US" smtClean="0"/>
              <a:t>2</a:t>
            </a:fld>
            <a:endParaRPr kumimoji="1" lang="ja-JP" altLang="en-US"/>
          </a:p>
        </p:txBody>
      </p:sp>
    </p:spTree>
    <p:extLst>
      <p:ext uri="{BB962C8B-B14F-4D97-AF65-F5344CB8AC3E}">
        <p14:creationId xmlns:p14="http://schemas.microsoft.com/office/powerpoint/2010/main" val="522447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5E229-C7B2-4A78-BA94-744328B85FC2}" type="slidenum">
              <a:rPr kumimoji="1" lang="ja-JP" altLang="en-US" smtClean="0"/>
              <a:t>8</a:t>
            </a:fld>
            <a:endParaRPr kumimoji="1" lang="ja-JP" altLang="en-US"/>
          </a:p>
        </p:txBody>
      </p:sp>
    </p:spTree>
    <p:extLst>
      <p:ext uri="{BB962C8B-B14F-4D97-AF65-F5344CB8AC3E}">
        <p14:creationId xmlns:p14="http://schemas.microsoft.com/office/powerpoint/2010/main" val="398465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A946D5-7182-43E8-92D7-92AF9AB2E7A2}" type="datetime1">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4"/>
          </p:nvPr>
        </p:nvSpPr>
        <p:spPr>
          <a:xfrm>
            <a:off x="-2008" y="9562744"/>
            <a:ext cx="318202" cy="342614"/>
          </a:xfrm>
          <a:prstGeom prst="rect">
            <a:avLst/>
          </a:prstGeom>
        </p:spPr>
        <p:txBody>
          <a:bodyPr vert="horz" lIns="91440" tIns="45720" rIns="91440" bIns="45720" rtlCol="0" anchor="ctr"/>
          <a:lstStyle>
            <a:lvl1pPr algn="ctr">
              <a:defRPr sz="1050" b="1">
                <a:solidFill>
                  <a:schemeClr val="bg1"/>
                </a:solidFill>
                <a:latin typeface="Meiryo UI" panose="020B0604030504040204" pitchFamily="50" charset="-128"/>
                <a:ea typeface="Meiryo UI" panose="020B0604030504040204" pitchFamily="50" charset="-128"/>
              </a:defRPr>
            </a:lvl1pPr>
          </a:lstStyle>
          <a:p>
            <a:fld id="{C1F4B784-7842-48BD-97F4-60A65E06F705}" type="slidenum">
              <a:rPr kumimoji="1" lang="ja-JP" altLang="en-US" smtClean="0"/>
              <a:pPr/>
              <a:t>‹#›</a:t>
            </a:fld>
            <a:endParaRPr kumimoji="1" lang="ja-JP" altLang="en-US" dirty="0"/>
          </a:p>
        </p:txBody>
      </p:sp>
    </p:spTree>
    <p:extLst>
      <p:ext uri="{BB962C8B-B14F-4D97-AF65-F5344CB8AC3E}">
        <p14:creationId xmlns:p14="http://schemas.microsoft.com/office/powerpoint/2010/main" val="397222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63EFBB-8EEB-4DCC-AB0F-9D5798F358AB}" type="datetime1">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285363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75330C-CF4F-47D0-BB6C-00C64F4EB84E}" type="datetime1">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160192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CA71EA-8E73-4B70-93FF-D10D3C8A8A84}" type="datetime1">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245004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2DE27E-9EEF-4021-8D5C-68B364033850}" type="datetime1">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110572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7C3BB4-4002-4363-B09E-C8B168B2E910}" type="datetime1">
              <a:rPr kumimoji="1" lang="ja-JP" altLang="en-US" smtClean="0"/>
              <a:t>2019/3/5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82518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A95ADFA-D78A-4BC0-8DBD-2F3B973D6B5A}" type="datetime1">
              <a:rPr kumimoji="1" lang="ja-JP" altLang="en-US" smtClean="0"/>
              <a:t>2019/3/5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102877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BD37F9-3FC7-4444-B188-11A5FA7E5ED7}" type="datetime1">
              <a:rPr kumimoji="1" lang="ja-JP" altLang="en-US" smtClean="0"/>
              <a:t>2019/3/5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75473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0A52C-E634-47D1-B995-9A10083E2668}" type="datetime1">
              <a:rPr kumimoji="1" lang="ja-JP" altLang="en-US" smtClean="0"/>
              <a:t>2019/3/5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185434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A09476-47B8-4E76-9F3A-126925DAFE93}" type="datetime1">
              <a:rPr kumimoji="1" lang="ja-JP" altLang="en-US" smtClean="0"/>
              <a:t>2019/3/5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171568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DD2C3F-13D2-4866-9249-7DDFD6B565E3}" type="datetime1">
              <a:rPr kumimoji="1" lang="ja-JP" altLang="en-US" smtClean="0"/>
              <a:t>2019/3/5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4B784-7842-48BD-97F4-60A65E06F705}" type="slidenum">
              <a:rPr kumimoji="1" lang="ja-JP" altLang="en-US" smtClean="0"/>
              <a:t>‹#›</a:t>
            </a:fld>
            <a:endParaRPr kumimoji="1" lang="ja-JP" altLang="en-US"/>
          </a:p>
        </p:txBody>
      </p:sp>
    </p:spTree>
    <p:extLst>
      <p:ext uri="{BB962C8B-B14F-4D97-AF65-F5344CB8AC3E}">
        <p14:creationId xmlns:p14="http://schemas.microsoft.com/office/powerpoint/2010/main" val="143223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A761416-184D-49A2-84F8-AB0B05F9261F}" type="datetime1">
              <a:rPr kumimoji="1" lang="ja-JP" altLang="en-US" smtClean="0"/>
              <a:t>2019/3/5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008" y="9562744"/>
            <a:ext cx="318202" cy="342614"/>
          </a:xfrm>
          <a:prstGeom prst="rect">
            <a:avLst/>
          </a:prstGeom>
        </p:spPr>
        <p:txBody>
          <a:bodyPr vert="horz" lIns="91440" tIns="45720" rIns="91440" bIns="45720" rtlCol="0" anchor="ctr"/>
          <a:lstStyle>
            <a:lvl1pPr algn="ctr">
              <a:defRPr sz="1050" b="1">
                <a:solidFill>
                  <a:schemeClr val="bg1"/>
                </a:solidFill>
                <a:latin typeface="Meiryo UI" panose="020B0604030504040204" pitchFamily="50" charset="-128"/>
                <a:ea typeface="Meiryo UI" panose="020B0604030504040204" pitchFamily="50" charset="-128"/>
              </a:defRPr>
            </a:lvl1pPr>
          </a:lstStyle>
          <a:p>
            <a:fld id="{C1F4B784-7842-48BD-97F4-60A65E06F705}" type="slidenum">
              <a:rPr kumimoji="1" lang="ja-JP" altLang="en-US" smtClean="0"/>
              <a:pPr/>
              <a:t>‹#›</a:t>
            </a:fld>
            <a:endParaRPr kumimoji="1" lang="ja-JP" altLang="en-US" dirty="0"/>
          </a:p>
        </p:txBody>
      </p:sp>
    </p:spTree>
    <p:extLst>
      <p:ext uri="{BB962C8B-B14F-4D97-AF65-F5344CB8AC3E}">
        <p14:creationId xmlns:p14="http://schemas.microsoft.com/office/powerpoint/2010/main" val="2040720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正方形/長方形 114"/>
          <p:cNvSpPr/>
          <p:nvPr/>
        </p:nvSpPr>
        <p:spPr>
          <a:xfrm>
            <a:off x="3747" y="1874"/>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32886" y="383346"/>
            <a:ext cx="6725114" cy="369332"/>
          </a:xfrm>
          <a:prstGeom prst="rect">
            <a:avLst/>
          </a:prstGeom>
          <a:noFill/>
        </p:spPr>
        <p:txBody>
          <a:bodyPr wrap="square" rtlCol="0">
            <a:spAutoFit/>
          </a:bodyPr>
          <a:lstStyle/>
          <a:p>
            <a:pPr algn="ctr"/>
            <a:r>
              <a:rPr kumimoji="1" lang="en-US" altLang="ja-JP" b="1" u="sng" dirty="0">
                <a:latin typeface="Meiryo UI" panose="020B0604030504040204" pitchFamily="50" charset="-128"/>
                <a:ea typeface="Meiryo UI" panose="020B0604030504040204" pitchFamily="50" charset="-128"/>
              </a:rPr>
              <a:t>2019</a:t>
            </a:r>
            <a:r>
              <a:rPr kumimoji="1" lang="ja-JP" altLang="en-US" b="1" u="sng" dirty="0">
                <a:latin typeface="Meiryo UI" panose="020B0604030504040204" pitchFamily="50" charset="-128"/>
                <a:ea typeface="Meiryo UI" panose="020B0604030504040204" pitchFamily="50" charset="-128"/>
              </a:rPr>
              <a:t>年</a:t>
            </a:r>
            <a:r>
              <a:rPr kumimoji="1" lang="en-US" altLang="ja-JP" b="1" u="sng" dirty="0">
                <a:latin typeface="Meiryo UI" panose="020B0604030504040204" pitchFamily="50" charset="-128"/>
                <a:ea typeface="Meiryo UI" panose="020B0604030504040204" pitchFamily="50" charset="-128"/>
              </a:rPr>
              <a:t>4</a:t>
            </a:r>
            <a:r>
              <a:rPr kumimoji="1" lang="ja-JP" altLang="en-US" b="1" u="sng" dirty="0">
                <a:latin typeface="Meiryo UI" panose="020B0604030504040204" pitchFamily="50" charset="-128"/>
                <a:ea typeface="Meiryo UI" panose="020B0604030504040204" pitchFamily="50" charset="-128"/>
              </a:rPr>
              <a:t>月</a:t>
            </a:r>
            <a:r>
              <a:rPr kumimoji="1" lang="en-US" altLang="ja-JP" b="1" u="sng" dirty="0">
                <a:latin typeface="Meiryo UI" panose="020B0604030504040204" pitchFamily="50" charset="-128"/>
                <a:ea typeface="Meiryo UI" panose="020B0604030504040204" pitchFamily="50" charset="-128"/>
              </a:rPr>
              <a:t>1</a:t>
            </a:r>
            <a:r>
              <a:rPr kumimoji="1" lang="ja-JP" altLang="en-US" b="1" u="sng" dirty="0">
                <a:latin typeface="Meiryo UI" panose="020B0604030504040204" pitchFamily="50" charset="-128"/>
                <a:ea typeface="Meiryo UI" panose="020B0604030504040204" pitchFamily="50" charset="-128"/>
              </a:rPr>
              <a:t>日以降に出願審査請求・国際出願をする案件を対象に</a:t>
            </a:r>
          </a:p>
        </p:txBody>
      </p:sp>
      <p:sp>
        <p:nvSpPr>
          <p:cNvPr id="51" name="テキスト ボックス 50"/>
          <p:cNvSpPr txBox="1"/>
          <p:nvPr/>
        </p:nvSpPr>
        <p:spPr>
          <a:xfrm>
            <a:off x="377697" y="715463"/>
            <a:ext cx="6227066" cy="461665"/>
          </a:xfrm>
          <a:prstGeom prst="rect">
            <a:avLst/>
          </a:prstGeom>
          <a:noFill/>
        </p:spPr>
        <p:txBody>
          <a:bodyPr wrap="square" rtlCol="0">
            <a:spAutoFit/>
          </a:bodyPr>
          <a:lstStyle/>
          <a:p>
            <a:pPr algn="ctr"/>
            <a:r>
              <a:rPr kumimoji="1" lang="ja-JP" altLang="en-US" sz="2400" b="1" u="sng" dirty="0">
                <a:solidFill>
                  <a:srgbClr val="FF0000"/>
                </a:solidFill>
                <a:latin typeface="Meiryo UI" panose="020B0604030504040204" pitchFamily="50" charset="-128"/>
                <a:ea typeface="Meiryo UI" panose="020B0604030504040204" pitchFamily="50" charset="-128"/>
              </a:rPr>
              <a:t>新たな特許料等の減免制度を開始します</a:t>
            </a:r>
          </a:p>
        </p:txBody>
      </p:sp>
      <p:sp>
        <p:nvSpPr>
          <p:cNvPr id="52" name="フリーフォーム 51"/>
          <p:cNvSpPr/>
          <p:nvPr/>
        </p:nvSpPr>
        <p:spPr>
          <a:xfrm>
            <a:off x="764"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475488" y="1436140"/>
            <a:ext cx="6025896" cy="5040860"/>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9137" y="1539240"/>
            <a:ext cx="3520588" cy="307777"/>
          </a:xfrm>
          <a:prstGeom prst="rect">
            <a:avLst/>
          </a:prstGeom>
          <a:solidFill>
            <a:srgbClr val="C00000"/>
          </a:solidFill>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減免対象者を拡大します</a:t>
            </a:r>
          </a:p>
        </p:txBody>
      </p:sp>
      <p:sp>
        <p:nvSpPr>
          <p:cNvPr id="79" name="角丸四角形 78"/>
          <p:cNvSpPr/>
          <p:nvPr/>
        </p:nvSpPr>
        <p:spPr>
          <a:xfrm>
            <a:off x="485013" y="6579640"/>
            <a:ext cx="6025896" cy="2607881"/>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テキスト ボックス 79"/>
          <p:cNvSpPr txBox="1"/>
          <p:nvPr/>
        </p:nvSpPr>
        <p:spPr>
          <a:xfrm>
            <a:off x="629137" y="6682740"/>
            <a:ext cx="3520588" cy="307777"/>
          </a:xfrm>
          <a:prstGeom prst="rect">
            <a:avLst/>
          </a:prstGeom>
          <a:solidFill>
            <a:srgbClr val="C00000"/>
          </a:solidFill>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減免申請手続を大幅に簡素化します</a:t>
            </a:r>
          </a:p>
        </p:txBody>
      </p:sp>
      <p:sp>
        <p:nvSpPr>
          <p:cNvPr id="95" name="テキスト ボックス 94"/>
          <p:cNvSpPr txBox="1"/>
          <p:nvPr/>
        </p:nvSpPr>
        <p:spPr>
          <a:xfrm>
            <a:off x="770680" y="9248073"/>
            <a:ext cx="5620976" cy="307777"/>
          </a:xfrm>
          <a:prstGeom prst="rect">
            <a:avLst/>
          </a:prstGeom>
          <a:noFill/>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詳しくは、</a:t>
            </a:r>
            <a:r>
              <a:rPr kumimoji="1" lang="en-US" altLang="ja-JP" sz="1400" b="1" dirty="0">
                <a:solidFill>
                  <a:schemeClr val="bg1"/>
                </a:solidFill>
                <a:latin typeface="Meiryo UI" panose="020B0604030504040204" pitchFamily="50" charset="-128"/>
                <a:ea typeface="Meiryo UI" panose="020B0604030504040204" pitchFamily="50" charset="-128"/>
              </a:rPr>
              <a:t>2</a:t>
            </a:r>
            <a:r>
              <a:rPr kumimoji="1" lang="ja-JP" altLang="en-US" sz="1400" b="1" dirty="0">
                <a:solidFill>
                  <a:schemeClr val="bg1"/>
                </a:solidFill>
                <a:latin typeface="Meiryo UI" panose="020B0604030504040204" pitchFamily="50" charset="-128"/>
                <a:ea typeface="Meiryo UI" panose="020B0604030504040204" pitchFamily="50" charset="-128"/>
              </a:rPr>
              <a:t>ページ目以降をご確認ください</a:t>
            </a:r>
          </a:p>
        </p:txBody>
      </p:sp>
      <p:pic>
        <p:nvPicPr>
          <p:cNvPr id="96" name="Picture 10" descr="特許庁和文ロゴ"/>
          <p:cNvPicPr>
            <a:picLocks noChangeAspect="1" noChangeArrowheads="1"/>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166871" y="9555481"/>
            <a:ext cx="643130" cy="232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9" name="直線コネクタ 118"/>
          <p:cNvCxnSpPr/>
          <p:nvPr/>
        </p:nvCxnSpPr>
        <p:spPr bwMode="auto">
          <a:xfrm>
            <a:off x="608954" y="8520986"/>
            <a:ext cx="36720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bwMode="auto">
          <a:xfrm>
            <a:off x="2028731" y="8160629"/>
            <a:ext cx="0" cy="72866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1" name="テキスト ボックス 46"/>
          <p:cNvSpPr txBox="1">
            <a:spLocks noChangeArrowheads="1"/>
          </p:cNvSpPr>
          <p:nvPr/>
        </p:nvSpPr>
        <p:spPr bwMode="auto">
          <a:xfrm>
            <a:off x="4196087" y="7922576"/>
            <a:ext cx="221406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b="1">
                <a:solidFill>
                  <a:schemeClr val="tx1"/>
                </a:solidFill>
                <a:latin typeface="Arial Unicode MS" pitchFamily="50" charset="-128"/>
                <a:ea typeface="ＭＳ ゴシック" panose="020B0609070205080204" pitchFamily="49" charset="-128"/>
              </a:defRPr>
            </a:lvl1pPr>
            <a:lvl2pPr marL="742950" indent="-285750">
              <a:defRPr kumimoji="1" sz="1600" b="1">
                <a:solidFill>
                  <a:schemeClr val="tx1"/>
                </a:solidFill>
                <a:latin typeface="Arial Unicode MS" pitchFamily="50" charset="-128"/>
                <a:ea typeface="ＭＳ ゴシック" panose="020B0609070205080204" pitchFamily="49" charset="-128"/>
              </a:defRPr>
            </a:lvl2pPr>
            <a:lvl3pPr marL="1143000" indent="-228600">
              <a:defRPr kumimoji="1" sz="1600" b="1">
                <a:solidFill>
                  <a:schemeClr val="tx1"/>
                </a:solidFill>
                <a:latin typeface="Arial Unicode MS" pitchFamily="50" charset="-128"/>
                <a:ea typeface="ＭＳ ゴシック" panose="020B0609070205080204" pitchFamily="49" charset="-128"/>
              </a:defRPr>
            </a:lvl3pPr>
            <a:lvl4pPr marL="1600200" indent="-228600">
              <a:defRPr kumimoji="1" sz="1600" b="1">
                <a:solidFill>
                  <a:schemeClr val="tx1"/>
                </a:solidFill>
                <a:latin typeface="Arial Unicode MS" pitchFamily="50" charset="-128"/>
                <a:ea typeface="ＭＳ ゴシック" panose="020B0609070205080204" pitchFamily="49" charset="-128"/>
              </a:defRPr>
            </a:lvl4pPr>
            <a:lvl5pPr marL="2057400" indent="-228600">
              <a:defRPr kumimoji="1" sz="1600" b="1">
                <a:solidFill>
                  <a:schemeClr val="tx1"/>
                </a:solidFill>
                <a:latin typeface="Arial Unicode MS" pitchFamily="50" charset="-128"/>
                <a:ea typeface="ＭＳ ゴシック" panose="020B0609070205080204" pitchFamily="49" charset="-128"/>
              </a:defRPr>
            </a:lvl5pPr>
            <a:lvl6pPr marL="25146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6pPr>
            <a:lvl7pPr marL="29718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7pPr>
            <a:lvl8pPr marL="34290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8pPr>
            <a:lvl9pPr marL="38862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9pPr>
          </a:lstStyle>
          <a:p>
            <a:pPr algn="ctr" eaLnBrk="1" hangingPunct="1"/>
            <a:r>
              <a:rPr lang="ja-JP" altLang="en-US" sz="900" dirty="0">
                <a:latin typeface="Meiryo UI" panose="020B0604030504040204" pitchFamily="50" charset="-128"/>
                <a:ea typeface="Meiryo UI" panose="020B0604030504040204" pitchFamily="50" charset="-128"/>
              </a:rPr>
              <a:t>（国内出願における減免申請のイメージ）</a:t>
            </a:r>
          </a:p>
        </p:txBody>
      </p:sp>
      <p:grpSp>
        <p:nvGrpSpPr>
          <p:cNvPr id="123" name="グループ化 1575"/>
          <p:cNvGrpSpPr>
            <a:grpSpLocks/>
          </p:cNvGrpSpPr>
          <p:nvPr/>
        </p:nvGrpSpPr>
        <p:grpSpPr bwMode="auto">
          <a:xfrm>
            <a:off x="770870" y="8198708"/>
            <a:ext cx="1178666" cy="611191"/>
            <a:chOff x="2663300" y="3785397"/>
            <a:chExt cx="1703544" cy="883556"/>
          </a:xfrm>
        </p:grpSpPr>
        <p:sp>
          <p:nvSpPr>
            <p:cNvPr id="124" name="メモ 123"/>
            <p:cNvSpPr/>
            <p:nvPr/>
          </p:nvSpPr>
          <p:spPr bwMode="auto">
            <a:xfrm>
              <a:off x="3217805" y="4421493"/>
              <a:ext cx="1046606" cy="241282"/>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証明書</a:t>
              </a:r>
            </a:p>
          </p:txBody>
        </p:sp>
        <p:sp>
          <p:nvSpPr>
            <p:cNvPr id="125" name="メモ 124"/>
            <p:cNvSpPr/>
            <p:nvPr/>
          </p:nvSpPr>
          <p:spPr bwMode="auto">
            <a:xfrm>
              <a:off x="3122523" y="4175485"/>
              <a:ext cx="1237174" cy="231851"/>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減免申請書</a:t>
              </a:r>
            </a:p>
          </p:txBody>
        </p:sp>
        <p:sp>
          <p:nvSpPr>
            <p:cNvPr id="126" name="メモ 125"/>
            <p:cNvSpPr/>
            <p:nvPr/>
          </p:nvSpPr>
          <p:spPr bwMode="auto">
            <a:xfrm>
              <a:off x="3105049" y="3785397"/>
              <a:ext cx="1261795" cy="286868"/>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dirty="0">
                  <a:solidFill>
                    <a:schemeClr val="tx1"/>
                  </a:solidFill>
                  <a:latin typeface="Meiryo UI" panose="020B0604030504040204" pitchFamily="50" charset="-128"/>
                  <a:ea typeface="Meiryo UI" panose="020B0604030504040204" pitchFamily="50" charset="-128"/>
                </a:rPr>
                <a:t>出願審査</a:t>
              </a:r>
              <a:endParaRPr lang="en-US" altLang="ja-JP" sz="1000" b="0" dirty="0">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1000" b="0" dirty="0">
                  <a:solidFill>
                    <a:schemeClr val="tx1"/>
                  </a:solidFill>
                  <a:latin typeface="Meiryo UI" panose="020B0604030504040204" pitchFamily="50" charset="-128"/>
                  <a:ea typeface="Meiryo UI" panose="020B0604030504040204" pitchFamily="50" charset="-128"/>
                </a:rPr>
                <a:t>請求書</a:t>
              </a:r>
            </a:p>
          </p:txBody>
        </p:sp>
        <p:grpSp>
          <p:nvGrpSpPr>
            <p:cNvPr id="127" name="Group 569"/>
            <p:cNvGrpSpPr>
              <a:grpSpLocks/>
            </p:cNvGrpSpPr>
            <p:nvPr/>
          </p:nvGrpSpPr>
          <p:grpSpPr bwMode="auto">
            <a:xfrm>
              <a:off x="2663300" y="3878064"/>
              <a:ext cx="320883" cy="439480"/>
              <a:chOff x="4411" y="1947"/>
              <a:chExt cx="350" cy="551"/>
            </a:xfrm>
          </p:grpSpPr>
          <p:sp>
            <p:nvSpPr>
              <p:cNvPr id="130"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1"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2"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3"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4"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5"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6"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7"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9"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1"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2"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3"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4"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5"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7"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8"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9"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0"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51"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52"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3"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4"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55"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6"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7"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58"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9"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0"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61"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2"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3"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64"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5"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6"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67"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8"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9"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70"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71"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2"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3"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74"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5"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6"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77"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8"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9"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80"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1"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2"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83"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4"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5"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86"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7"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sp>
          <p:nvSpPr>
            <p:cNvPr id="128" name="Freeform 570"/>
            <p:cNvSpPr>
              <a:spLocks/>
            </p:cNvSpPr>
            <p:nvPr/>
          </p:nvSpPr>
          <p:spPr bwMode="auto">
            <a:xfrm>
              <a:off x="2720752" y="40770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29" name="Freeform 570"/>
            <p:cNvSpPr>
              <a:spLocks/>
            </p:cNvSpPr>
            <p:nvPr/>
          </p:nvSpPr>
          <p:spPr bwMode="auto">
            <a:xfrm>
              <a:off x="2792760" y="42294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grpSp>
      <p:grpSp>
        <p:nvGrpSpPr>
          <p:cNvPr id="188" name="グループ化 1575"/>
          <p:cNvGrpSpPr>
            <a:grpSpLocks/>
          </p:cNvGrpSpPr>
          <p:nvPr/>
        </p:nvGrpSpPr>
        <p:grpSpPr bwMode="auto">
          <a:xfrm>
            <a:off x="2278545" y="8205001"/>
            <a:ext cx="1310962" cy="627137"/>
            <a:chOff x="2663300" y="3763247"/>
            <a:chExt cx="1894823" cy="905706"/>
          </a:xfrm>
        </p:grpSpPr>
        <p:sp>
          <p:nvSpPr>
            <p:cNvPr id="189" name="メモ 188"/>
            <p:cNvSpPr/>
            <p:nvPr/>
          </p:nvSpPr>
          <p:spPr bwMode="auto">
            <a:xfrm>
              <a:off x="3274117" y="4426017"/>
              <a:ext cx="841381" cy="222228"/>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証明書</a:t>
              </a:r>
            </a:p>
          </p:txBody>
        </p:sp>
        <p:sp>
          <p:nvSpPr>
            <p:cNvPr id="190" name="メモ 189"/>
            <p:cNvSpPr/>
            <p:nvPr/>
          </p:nvSpPr>
          <p:spPr bwMode="auto">
            <a:xfrm>
              <a:off x="3057380" y="4151274"/>
              <a:ext cx="1275503" cy="271650"/>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減免申請書</a:t>
              </a:r>
            </a:p>
          </p:txBody>
        </p:sp>
        <p:sp>
          <p:nvSpPr>
            <p:cNvPr id="191" name="メモ 190"/>
            <p:cNvSpPr/>
            <p:nvPr/>
          </p:nvSpPr>
          <p:spPr bwMode="auto">
            <a:xfrm>
              <a:off x="2823782" y="3763247"/>
              <a:ext cx="1734341" cy="286581"/>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a:solidFill>
                    <a:schemeClr val="tx1"/>
                  </a:solidFill>
                  <a:latin typeface="Meiryo UI" panose="020B0604030504040204" pitchFamily="50" charset="-128"/>
                  <a:ea typeface="Meiryo UI" panose="020B0604030504040204" pitchFamily="50" charset="-128"/>
                </a:rPr>
                <a:t>特許料納付書</a:t>
              </a:r>
              <a:endParaRPr lang="en-US" altLang="ja-JP" sz="1000" b="0" dirty="0">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1000" b="0" dirty="0">
                  <a:solidFill>
                    <a:schemeClr val="tx1"/>
                  </a:solidFill>
                  <a:latin typeface="Meiryo UI" panose="020B0604030504040204" pitchFamily="50" charset="-128"/>
                  <a:ea typeface="Meiryo UI" panose="020B0604030504040204" pitchFamily="50" charset="-128"/>
                </a:rPr>
                <a:t>（１～３年目分）</a:t>
              </a:r>
            </a:p>
          </p:txBody>
        </p:sp>
        <p:grpSp>
          <p:nvGrpSpPr>
            <p:cNvPr id="192" name="Group 569"/>
            <p:cNvGrpSpPr>
              <a:grpSpLocks/>
            </p:cNvGrpSpPr>
            <p:nvPr/>
          </p:nvGrpSpPr>
          <p:grpSpPr bwMode="auto">
            <a:xfrm>
              <a:off x="2663300" y="3878064"/>
              <a:ext cx="320883" cy="439480"/>
              <a:chOff x="4411" y="1947"/>
              <a:chExt cx="350" cy="551"/>
            </a:xfrm>
          </p:grpSpPr>
          <p:sp>
            <p:nvSpPr>
              <p:cNvPr id="195"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6"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97"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98"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9"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0"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01"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2"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3"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04"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5"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6"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07"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8"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9"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10"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1"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2"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13"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4"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5"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16"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17"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8"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9"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0"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1"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2"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3"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4"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5"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6"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7"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8"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9"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0"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1"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32"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3"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4"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35"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36"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7"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8"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39"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0"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1"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42"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3"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4"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45"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6"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7"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48"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9"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0"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51"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2"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sp>
          <p:nvSpPr>
            <p:cNvPr id="193" name="Freeform 570"/>
            <p:cNvSpPr>
              <a:spLocks/>
            </p:cNvSpPr>
            <p:nvPr/>
          </p:nvSpPr>
          <p:spPr bwMode="auto">
            <a:xfrm>
              <a:off x="2720752" y="40770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94" name="Freeform 570"/>
            <p:cNvSpPr>
              <a:spLocks/>
            </p:cNvSpPr>
            <p:nvPr/>
          </p:nvSpPr>
          <p:spPr bwMode="auto">
            <a:xfrm>
              <a:off x="2792760" y="42294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grpSp>
      <p:grpSp>
        <p:nvGrpSpPr>
          <p:cNvPr id="253" name="グループ化 1575"/>
          <p:cNvGrpSpPr>
            <a:grpSpLocks/>
          </p:cNvGrpSpPr>
          <p:nvPr/>
        </p:nvGrpSpPr>
        <p:grpSpPr bwMode="auto">
          <a:xfrm>
            <a:off x="3592700" y="8211419"/>
            <a:ext cx="1215493" cy="596030"/>
            <a:chOff x="2663300" y="3826074"/>
            <a:chExt cx="1756739" cy="862291"/>
          </a:xfrm>
        </p:grpSpPr>
        <p:sp>
          <p:nvSpPr>
            <p:cNvPr id="254" name="メモ 253"/>
            <p:cNvSpPr/>
            <p:nvPr/>
          </p:nvSpPr>
          <p:spPr bwMode="auto">
            <a:xfrm>
              <a:off x="3156317" y="4434964"/>
              <a:ext cx="1132711" cy="253401"/>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証明書</a:t>
              </a:r>
            </a:p>
          </p:txBody>
        </p:sp>
        <p:sp>
          <p:nvSpPr>
            <p:cNvPr id="255" name="メモ 254"/>
            <p:cNvSpPr/>
            <p:nvPr/>
          </p:nvSpPr>
          <p:spPr bwMode="auto">
            <a:xfrm>
              <a:off x="3139491" y="4167182"/>
              <a:ext cx="1203796" cy="265987"/>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減免申請書</a:t>
              </a:r>
            </a:p>
          </p:txBody>
        </p:sp>
        <p:sp>
          <p:nvSpPr>
            <p:cNvPr id="256" name="メモ 255"/>
            <p:cNvSpPr/>
            <p:nvPr/>
          </p:nvSpPr>
          <p:spPr bwMode="auto">
            <a:xfrm>
              <a:off x="3045695" y="3826074"/>
              <a:ext cx="1374344" cy="284788"/>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dirty="0">
                  <a:solidFill>
                    <a:schemeClr val="tx1"/>
                  </a:solidFill>
                  <a:latin typeface="Meiryo UI" panose="020B0604030504040204" pitchFamily="50" charset="-128"/>
                  <a:ea typeface="Meiryo UI" panose="020B0604030504040204" pitchFamily="50" charset="-128"/>
                </a:rPr>
                <a:t>特許料納付書</a:t>
              </a:r>
              <a:endParaRPr lang="en-US" altLang="ja-JP" sz="1000" b="0" dirty="0">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1000" b="0" dirty="0">
                  <a:solidFill>
                    <a:schemeClr val="tx1"/>
                  </a:solidFill>
                  <a:latin typeface="Meiryo UI" panose="020B0604030504040204" pitchFamily="50" charset="-128"/>
                  <a:ea typeface="Meiryo UI" panose="020B0604030504040204" pitchFamily="50" charset="-128"/>
                </a:rPr>
                <a:t>（４年目分）</a:t>
              </a:r>
            </a:p>
          </p:txBody>
        </p:sp>
        <p:grpSp>
          <p:nvGrpSpPr>
            <p:cNvPr id="257" name="Group 569"/>
            <p:cNvGrpSpPr>
              <a:grpSpLocks/>
            </p:cNvGrpSpPr>
            <p:nvPr/>
          </p:nvGrpSpPr>
          <p:grpSpPr bwMode="auto">
            <a:xfrm>
              <a:off x="2663300" y="3878064"/>
              <a:ext cx="320883" cy="439480"/>
              <a:chOff x="4411" y="1947"/>
              <a:chExt cx="350" cy="551"/>
            </a:xfrm>
          </p:grpSpPr>
          <p:sp>
            <p:nvSpPr>
              <p:cNvPr id="260"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1"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62"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63"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4"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5"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66"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7"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8"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69"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0"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1"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72"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3"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4"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75"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6"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7"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78"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9"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0"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1"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2"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3"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4"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5"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6"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7"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8"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9"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0"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91"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2"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3"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94"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5"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6"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97"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8"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9"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00"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01"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2"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3"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04"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5"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6"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07"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8"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9"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10"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1"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2"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13"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4"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5"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16"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7"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sp>
          <p:nvSpPr>
            <p:cNvPr id="258" name="Freeform 570"/>
            <p:cNvSpPr>
              <a:spLocks/>
            </p:cNvSpPr>
            <p:nvPr/>
          </p:nvSpPr>
          <p:spPr bwMode="auto">
            <a:xfrm>
              <a:off x="2720752" y="40770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59" name="Freeform 570"/>
            <p:cNvSpPr>
              <a:spLocks/>
            </p:cNvSpPr>
            <p:nvPr/>
          </p:nvSpPr>
          <p:spPr bwMode="auto">
            <a:xfrm>
              <a:off x="2792760" y="42294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grpSp>
      <p:grpSp>
        <p:nvGrpSpPr>
          <p:cNvPr id="318" name="グループ化 1640"/>
          <p:cNvGrpSpPr>
            <a:grpSpLocks/>
          </p:cNvGrpSpPr>
          <p:nvPr/>
        </p:nvGrpSpPr>
        <p:grpSpPr bwMode="auto">
          <a:xfrm>
            <a:off x="5194457" y="8217766"/>
            <a:ext cx="1227931" cy="593290"/>
            <a:chOff x="2663300" y="3835265"/>
            <a:chExt cx="1772107" cy="858324"/>
          </a:xfrm>
        </p:grpSpPr>
        <p:sp>
          <p:nvSpPr>
            <p:cNvPr id="319" name="メモ 318"/>
            <p:cNvSpPr/>
            <p:nvPr/>
          </p:nvSpPr>
          <p:spPr bwMode="auto">
            <a:xfrm>
              <a:off x="3049048" y="4476276"/>
              <a:ext cx="1257251" cy="217313"/>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証明書</a:t>
              </a:r>
            </a:p>
          </p:txBody>
        </p:sp>
        <p:sp>
          <p:nvSpPr>
            <p:cNvPr id="320" name="メモ 319"/>
            <p:cNvSpPr/>
            <p:nvPr/>
          </p:nvSpPr>
          <p:spPr bwMode="auto">
            <a:xfrm>
              <a:off x="2922116" y="4181038"/>
              <a:ext cx="1512531" cy="282025"/>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strike="dblStrike" dirty="0">
                  <a:solidFill>
                    <a:schemeClr val="tx1"/>
                  </a:solidFill>
                  <a:latin typeface="Meiryo UI" panose="020B0604030504040204" pitchFamily="50" charset="-128"/>
                  <a:ea typeface="Meiryo UI" panose="020B0604030504040204" pitchFamily="50" charset="-128"/>
                </a:rPr>
                <a:t>減免申請書</a:t>
              </a:r>
            </a:p>
          </p:txBody>
        </p:sp>
        <p:sp>
          <p:nvSpPr>
            <p:cNvPr id="321" name="メモ 320"/>
            <p:cNvSpPr/>
            <p:nvPr/>
          </p:nvSpPr>
          <p:spPr bwMode="auto">
            <a:xfrm>
              <a:off x="2925618" y="3835265"/>
              <a:ext cx="1509789" cy="284785"/>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b="0" dirty="0">
                  <a:solidFill>
                    <a:schemeClr val="tx1"/>
                  </a:solidFill>
                  <a:latin typeface="Meiryo UI" panose="020B0604030504040204" pitchFamily="50" charset="-128"/>
                  <a:ea typeface="Meiryo UI" panose="020B0604030504040204" pitchFamily="50" charset="-128"/>
                </a:rPr>
                <a:t>特許料納付書</a:t>
              </a:r>
              <a:endParaRPr lang="en-US" altLang="ja-JP" sz="1000" b="0" dirty="0">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1000" b="0" dirty="0">
                  <a:solidFill>
                    <a:schemeClr val="tx1"/>
                  </a:solidFill>
                  <a:latin typeface="Meiryo UI" panose="020B0604030504040204" pitchFamily="50" charset="-128"/>
                  <a:ea typeface="Meiryo UI" panose="020B0604030504040204" pitchFamily="50" charset="-128"/>
                </a:rPr>
                <a:t>（</a:t>
              </a:r>
              <a:r>
                <a:rPr lang="en-US" altLang="ja-JP" sz="1000" b="0" dirty="0">
                  <a:solidFill>
                    <a:schemeClr val="tx1"/>
                  </a:solidFill>
                  <a:latin typeface="Meiryo UI" panose="020B0604030504040204" pitchFamily="50" charset="-128"/>
                  <a:ea typeface="Meiryo UI" panose="020B0604030504040204" pitchFamily="50" charset="-128"/>
                </a:rPr>
                <a:t>10</a:t>
              </a:r>
              <a:r>
                <a:rPr lang="ja-JP" altLang="en-US" sz="1000" b="0" dirty="0">
                  <a:solidFill>
                    <a:schemeClr val="tx1"/>
                  </a:solidFill>
                  <a:latin typeface="Meiryo UI" panose="020B0604030504040204" pitchFamily="50" charset="-128"/>
                  <a:ea typeface="Meiryo UI" panose="020B0604030504040204" pitchFamily="50" charset="-128"/>
                </a:rPr>
                <a:t>年目分）</a:t>
              </a:r>
            </a:p>
          </p:txBody>
        </p:sp>
        <p:grpSp>
          <p:nvGrpSpPr>
            <p:cNvPr id="322" name="Group 569"/>
            <p:cNvGrpSpPr>
              <a:grpSpLocks/>
            </p:cNvGrpSpPr>
            <p:nvPr/>
          </p:nvGrpSpPr>
          <p:grpSpPr bwMode="auto">
            <a:xfrm>
              <a:off x="2663300" y="3878064"/>
              <a:ext cx="320883" cy="439480"/>
              <a:chOff x="4411" y="1947"/>
              <a:chExt cx="350" cy="551"/>
            </a:xfrm>
          </p:grpSpPr>
          <p:sp>
            <p:nvSpPr>
              <p:cNvPr id="325"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6"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27"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28"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9"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30"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31"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32"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33"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34"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35"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36"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37"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38"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39"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40"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41"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42"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43"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44"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45"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46"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47"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48"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49"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50"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51"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52"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53"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54"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55"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56"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57"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58"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59"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60"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61"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62"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63"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64"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65"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66"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67"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68"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69"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70"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71"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72"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73"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74"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75"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76"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77"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78"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79"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80"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81"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82"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sp>
          <p:nvSpPr>
            <p:cNvPr id="323" name="Freeform 570"/>
            <p:cNvSpPr>
              <a:spLocks/>
            </p:cNvSpPr>
            <p:nvPr/>
          </p:nvSpPr>
          <p:spPr bwMode="auto">
            <a:xfrm>
              <a:off x="2720752" y="40770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24" name="Freeform 570"/>
            <p:cNvSpPr>
              <a:spLocks/>
            </p:cNvSpPr>
            <p:nvPr/>
          </p:nvSpPr>
          <p:spPr bwMode="auto">
            <a:xfrm>
              <a:off x="2792760" y="4229472"/>
              <a:ext cx="320883" cy="43948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noFill/>
            <a:ln w="63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grpSp>
      <p:cxnSp>
        <p:nvCxnSpPr>
          <p:cNvPr id="122" name="直線コネクタ 121"/>
          <p:cNvCxnSpPr/>
          <p:nvPr/>
        </p:nvCxnSpPr>
        <p:spPr bwMode="auto">
          <a:xfrm flipV="1">
            <a:off x="4677055" y="8520986"/>
            <a:ext cx="5040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83" name="正方形/長方形 20"/>
          <p:cNvSpPr>
            <a:spLocks noChangeArrowheads="1"/>
          </p:cNvSpPr>
          <p:nvPr/>
        </p:nvSpPr>
        <p:spPr bwMode="auto">
          <a:xfrm>
            <a:off x="1631528" y="7948417"/>
            <a:ext cx="790062" cy="246221"/>
          </a:xfrm>
          <a:prstGeom prst="rect">
            <a:avLst/>
          </a:prstGeom>
          <a:noFill/>
          <a:ln>
            <a:noFill/>
          </a:ln>
          <a:extLst/>
        </p:spPr>
        <p:txBody>
          <a:bodyPr wrap="square">
            <a:spAutoFit/>
          </a:bodyPr>
          <a:lstStyle>
            <a:lvl1pPr>
              <a:defRPr kumimoji="1" sz="1600" b="1">
                <a:solidFill>
                  <a:schemeClr val="tx1"/>
                </a:solidFill>
                <a:latin typeface="Arial Unicode MS" pitchFamily="50" charset="-128"/>
                <a:ea typeface="ＭＳ ゴシック" panose="020B0609070205080204" pitchFamily="49" charset="-128"/>
              </a:defRPr>
            </a:lvl1pPr>
            <a:lvl2pPr marL="742950" indent="-285750">
              <a:defRPr kumimoji="1" sz="1600" b="1">
                <a:solidFill>
                  <a:schemeClr val="tx1"/>
                </a:solidFill>
                <a:latin typeface="Arial Unicode MS" pitchFamily="50" charset="-128"/>
                <a:ea typeface="ＭＳ ゴシック" panose="020B0609070205080204" pitchFamily="49" charset="-128"/>
              </a:defRPr>
            </a:lvl2pPr>
            <a:lvl3pPr marL="1143000" indent="-228600">
              <a:defRPr kumimoji="1" sz="1600" b="1">
                <a:solidFill>
                  <a:schemeClr val="tx1"/>
                </a:solidFill>
                <a:latin typeface="Arial Unicode MS" pitchFamily="50" charset="-128"/>
                <a:ea typeface="ＭＳ ゴシック" panose="020B0609070205080204" pitchFamily="49" charset="-128"/>
              </a:defRPr>
            </a:lvl3pPr>
            <a:lvl4pPr marL="1600200" indent="-228600">
              <a:defRPr kumimoji="1" sz="1600" b="1">
                <a:solidFill>
                  <a:schemeClr val="tx1"/>
                </a:solidFill>
                <a:latin typeface="Arial Unicode MS" pitchFamily="50" charset="-128"/>
                <a:ea typeface="ＭＳ ゴシック" panose="020B0609070205080204" pitchFamily="49" charset="-128"/>
              </a:defRPr>
            </a:lvl4pPr>
            <a:lvl5pPr marL="2057400" indent="-228600">
              <a:defRPr kumimoji="1" sz="1600" b="1">
                <a:solidFill>
                  <a:schemeClr val="tx1"/>
                </a:solidFill>
                <a:latin typeface="Arial Unicode MS" pitchFamily="50" charset="-128"/>
                <a:ea typeface="ＭＳ ゴシック" panose="020B0609070205080204" pitchFamily="49" charset="-128"/>
              </a:defRPr>
            </a:lvl5pPr>
            <a:lvl6pPr marL="25146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6pPr>
            <a:lvl7pPr marL="29718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7pPr>
            <a:lvl8pPr marL="34290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8pPr>
            <a:lvl9pPr marL="38862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9pPr>
          </a:lstStyle>
          <a:p>
            <a:pPr algn="ctr">
              <a:defRPr/>
            </a:pPr>
            <a:r>
              <a:rPr lang="ja-JP" altLang="en-US" sz="1000" b="0" dirty="0">
                <a:latin typeface="Meiryo UI" panose="020B0604030504040204" pitchFamily="50" charset="-128"/>
                <a:ea typeface="Meiryo UI" panose="020B0604030504040204" pitchFamily="50" charset="-128"/>
              </a:rPr>
              <a:t>特許査定</a:t>
            </a:r>
            <a:endParaRPr lang="ja-JP" altLang="en-US" sz="1000" dirty="0">
              <a:latin typeface="Meiryo UI" panose="020B0604030504040204" pitchFamily="50" charset="-128"/>
              <a:ea typeface="Meiryo UI" panose="020B0604030504040204" pitchFamily="50" charset="-128"/>
            </a:endParaRPr>
          </a:p>
        </p:txBody>
      </p:sp>
      <p:sp>
        <p:nvSpPr>
          <p:cNvPr id="32" name="正方形/長方形 31"/>
          <p:cNvSpPr/>
          <p:nvPr/>
        </p:nvSpPr>
        <p:spPr>
          <a:xfrm>
            <a:off x="622591" y="7034532"/>
            <a:ext cx="5750740" cy="867930"/>
          </a:xfrm>
          <a:prstGeom prst="rect">
            <a:avLst/>
          </a:prstGeom>
        </p:spPr>
        <p:txBody>
          <a:bodyPr wrap="square">
            <a:spAutoFit/>
          </a:bodyPr>
          <a:lstStyle/>
          <a:p>
            <a:pPr marL="171450" indent="-171450">
              <a:lnSpc>
                <a:spcPct val="120000"/>
              </a:lnSpc>
              <a:buFont typeface="Arial" panose="020B0604020202020204" pitchFamily="34" charset="0"/>
              <a:buChar char="•"/>
            </a:pPr>
            <a:r>
              <a:rPr lang="en-US" altLang="ja-JP" sz="1050" dirty="0">
                <a:solidFill>
                  <a:srgbClr val="000000"/>
                </a:solidFill>
                <a:latin typeface="Meiryo UI" panose="020B0604030504040204" pitchFamily="50" charset="-128"/>
                <a:ea typeface="Meiryo UI" panose="020B0604030504040204" pitchFamily="50" charset="-128"/>
              </a:rPr>
              <a:t>2019</a:t>
            </a:r>
            <a:r>
              <a:rPr lang="ja-JP" altLang="en-US" sz="1050" dirty="0">
                <a:solidFill>
                  <a:srgbClr val="000000"/>
                </a:solidFill>
                <a:latin typeface="Meiryo UI" panose="020B0604030504040204" pitchFamily="50" charset="-128"/>
                <a:ea typeface="Meiryo UI" panose="020B0604030504040204" pitchFamily="50" charset="-128"/>
              </a:rPr>
              <a:t>年</a:t>
            </a:r>
            <a:r>
              <a:rPr lang="en-US" altLang="ja-JP" sz="1050" dirty="0">
                <a:solidFill>
                  <a:srgbClr val="000000"/>
                </a:solidFill>
                <a:latin typeface="Meiryo UI" panose="020B0604030504040204" pitchFamily="50" charset="-128"/>
                <a:ea typeface="Meiryo UI" panose="020B0604030504040204" pitchFamily="50" charset="-128"/>
              </a:rPr>
              <a:t>4</a:t>
            </a:r>
            <a:r>
              <a:rPr lang="ja-JP" altLang="en-US" sz="1050" dirty="0">
                <a:solidFill>
                  <a:srgbClr val="000000"/>
                </a:solidFill>
                <a:latin typeface="Meiryo UI" panose="020B0604030504040204" pitchFamily="50" charset="-128"/>
                <a:ea typeface="Meiryo UI" panose="020B0604030504040204" pitchFamily="50" charset="-128"/>
              </a:rPr>
              <a:t>月</a:t>
            </a:r>
            <a:r>
              <a:rPr lang="en-US" altLang="ja-JP" sz="1050" dirty="0">
                <a:solidFill>
                  <a:srgbClr val="000000"/>
                </a:solidFill>
                <a:latin typeface="Meiryo UI" panose="020B0604030504040204" pitchFamily="50" charset="-128"/>
                <a:ea typeface="Meiryo UI" panose="020B0604030504040204" pitchFamily="50" charset="-128"/>
              </a:rPr>
              <a:t>1</a:t>
            </a:r>
            <a:r>
              <a:rPr lang="ja-JP" altLang="en-US" sz="1050" dirty="0">
                <a:solidFill>
                  <a:srgbClr val="000000"/>
                </a:solidFill>
                <a:latin typeface="Meiryo UI" panose="020B0604030504040204" pitchFamily="50" charset="-128"/>
                <a:ea typeface="Meiryo UI" panose="020B0604030504040204" pitchFamily="50" charset="-128"/>
              </a:rPr>
              <a:t>日以降に出願審査請求を行う案件については、</a:t>
            </a:r>
            <a:r>
              <a:rPr lang="ja-JP" altLang="en-US" sz="1050" b="1" u="sng" dirty="0">
                <a:solidFill>
                  <a:srgbClr val="FF0000"/>
                </a:solidFill>
                <a:latin typeface="Meiryo UI" panose="020B0604030504040204" pitchFamily="50" charset="-128"/>
                <a:ea typeface="Meiryo UI" panose="020B0604030504040204" pitchFamily="50" charset="-128"/>
              </a:rPr>
              <a:t>減免申請書や証明書を提出しなくとも、出願審査請求書又は特許料納付書へ「減免を受ける旨」と「減免申請書の提出を省略する旨」の記載をすれば減免申請が可能</a:t>
            </a:r>
            <a:r>
              <a:rPr lang="ja-JP" altLang="en-US" sz="1050" dirty="0">
                <a:solidFill>
                  <a:srgbClr val="000000"/>
                </a:solidFill>
                <a:latin typeface="Meiryo UI" panose="020B0604030504040204" pitchFamily="50" charset="-128"/>
                <a:ea typeface="Meiryo UI" panose="020B0604030504040204" pitchFamily="50" charset="-128"/>
              </a:rPr>
              <a:t>となります。</a:t>
            </a:r>
            <a:endParaRPr lang="en-US" altLang="ja-JP" sz="1050" dirty="0">
              <a:solidFill>
                <a:srgbClr val="000000"/>
              </a:solidFill>
              <a:latin typeface="Meiryo UI" panose="020B0604030504040204" pitchFamily="50" charset="-128"/>
              <a:ea typeface="Meiryo UI" panose="020B0604030504040204" pitchFamily="50" charset="-128"/>
            </a:endParaRPr>
          </a:p>
          <a:p>
            <a:pPr marL="171450" indent="-171450">
              <a:lnSpc>
                <a:spcPct val="120000"/>
              </a:lnSpc>
              <a:buFont typeface="Arial" panose="020B0604020202020204" pitchFamily="34" charset="0"/>
              <a:buChar char="•"/>
            </a:pPr>
            <a:r>
              <a:rPr lang="ja-JP" altLang="en-US" sz="1050" dirty="0">
                <a:solidFill>
                  <a:srgbClr val="000000"/>
                </a:solidFill>
                <a:latin typeface="Meiryo UI" panose="020B0604030504040204" pitchFamily="50" charset="-128"/>
                <a:ea typeface="Meiryo UI" panose="020B0604030504040204" pitchFamily="50" charset="-128"/>
              </a:rPr>
              <a:t>国際出願における軽減申請手続においても、証明書の提出が不要となります。</a:t>
            </a:r>
            <a:endParaRPr lang="en-US" altLang="ja-JP" sz="1050" dirty="0">
              <a:solidFill>
                <a:srgbClr val="000000"/>
              </a:solidFill>
              <a:latin typeface="Meiryo UI" panose="020B0604030504040204" pitchFamily="50" charset="-128"/>
              <a:ea typeface="Meiryo UI" panose="020B0604030504040204" pitchFamily="50" charset="-128"/>
            </a:endParaRPr>
          </a:p>
        </p:txBody>
      </p:sp>
      <p:sp>
        <p:nvSpPr>
          <p:cNvPr id="384" name="テキスト ボックス 383"/>
          <p:cNvSpPr txBox="1"/>
          <p:nvPr/>
        </p:nvSpPr>
        <p:spPr>
          <a:xfrm>
            <a:off x="647736" y="8895920"/>
            <a:ext cx="1362766" cy="246221"/>
          </a:xfrm>
          <a:prstGeom prst="rect">
            <a:avLst/>
          </a:prstGeom>
          <a:noFill/>
          <a:ln w="38100">
            <a:noFill/>
          </a:ln>
        </p:spPr>
        <p:txBody>
          <a:bodyPr wrap="square" rtlCol="0">
            <a:spAutoFit/>
          </a:bodyPr>
          <a:lstStyle/>
          <a:p>
            <a:pPr algn="ctr"/>
            <a:r>
              <a:rPr kumimoji="1" lang="ja-JP" altLang="en-US" sz="1000" b="1" u="sng" dirty="0">
                <a:solidFill>
                  <a:srgbClr val="FF0000"/>
                </a:solidFill>
                <a:latin typeface="Meiryo UI" panose="020B0604030504040204" pitchFamily="50" charset="-128"/>
                <a:ea typeface="Meiryo UI" panose="020B0604030504040204" pitchFamily="50" charset="-128"/>
              </a:rPr>
              <a:t>提出不要に</a:t>
            </a:r>
          </a:p>
        </p:txBody>
      </p:sp>
      <p:sp>
        <p:nvSpPr>
          <p:cNvPr id="386" name="正方形/長方形 385"/>
          <p:cNvSpPr/>
          <p:nvPr/>
        </p:nvSpPr>
        <p:spPr>
          <a:xfrm>
            <a:off x="685800" y="8440248"/>
            <a:ext cx="1231905" cy="443733"/>
          </a:xfrm>
          <a:prstGeom prst="rect">
            <a:avLst/>
          </a:prstGeom>
          <a:noFill/>
          <a:ln w="127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8" name="テキスト ボックス 387"/>
          <p:cNvSpPr txBox="1"/>
          <p:nvPr/>
        </p:nvSpPr>
        <p:spPr>
          <a:xfrm>
            <a:off x="2175971" y="8902047"/>
            <a:ext cx="1362766" cy="246221"/>
          </a:xfrm>
          <a:prstGeom prst="rect">
            <a:avLst/>
          </a:prstGeom>
          <a:noFill/>
          <a:ln w="38100">
            <a:noFill/>
          </a:ln>
        </p:spPr>
        <p:txBody>
          <a:bodyPr wrap="square" rtlCol="0">
            <a:spAutoFit/>
          </a:bodyPr>
          <a:lstStyle/>
          <a:p>
            <a:pPr algn="ctr"/>
            <a:r>
              <a:rPr kumimoji="1" lang="ja-JP" altLang="en-US" sz="1000" b="1" u="sng" dirty="0">
                <a:solidFill>
                  <a:srgbClr val="FF0000"/>
                </a:solidFill>
                <a:latin typeface="Meiryo UI" panose="020B0604030504040204" pitchFamily="50" charset="-128"/>
                <a:ea typeface="Meiryo UI" panose="020B0604030504040204" pitchFamily="50" charset="-128"/>
              </a:rPr>
              <a:t>提出不要に</a:t>
            </a:r>
          </a:p>
        </p:txBody>
      </p:sp>
      <p:sp>
        <p:nvSpPr>
          <p:cNvPr id="389" name="正方形/長方形 388"/>
          <p:cNvSpPr/>
          <p:nvPr/>
        </p:nvSpPr>
        <p:spPr>
          <a:xfrm>
            <a:off x="2214035" y="8446375"/>
            <a:ext cx="1231905" cy="443733"/>
          </a:xfrm>
          <a:prstGeom prst="rect">
            <a:avLst/>
          </a:prstGeom>
          <a:noFill/>
          <a:ln w="127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0" name="テキスト ボックス 389"/>
          <p:cNvSpPr txBox="1"/>
          <p:nvPr/>
        </p:nvSpPr>
        <p:spPr>
          <a:xfrm>
            <a:off x="3532143" y="8897804"/>
            <a:ext cx="1362766" cy="246221"/>
          </a:xfrm>
          <a:prstGeom prst="rect">
            <a:avLst/>
          </a:prstGeom>
          <a:noFill/>
          <a:ln w="38100">
            <a:noFill/>
          </a:ln>
        </p:spPr>
        <p:txBody>
          <a:bodyPr wrap="square" rtlCol="0">
            <a:spAutoFit/>
          </a:bodyPr>
          <a:lstStyle/>
          <a:p>
            <a:pPr algn="ctr"/>
            <a:r>
              <a:rPr kumimoji="1" lang="ja-JP" altLang="en-US" sz="1000" b="1" u="sng" dirty="0">
                <a:solidFill>
                  <a:srgbClr val="FF0000"/>
                </a:solidFill>
                <a:latin typeface="Meiryo UI" panose="020B0604030504040204" pitchFamily="50" charset="-128"/>
                <a:ea typeface="Meiryo UI" panose="020B0604030504040204" pitchFamily="50" charset="-128"/>
              </a:rPr>
              <a:t>提出不要に</a:t>
            </a:r>
          </a:p>
        </p:txBody>
      </p:sp>
      <p:sp>
        <p:nvSpPr>
          <p:cNvPr id="391" name="正方形/長方形 390"/>
          <p:cNvSpPr/>
          <p:nvPr/>
        </p:nvSpPr>
        <p:spPr>
          <a:xfrm>
            <a:off x="3570207" y="8442132"/>
            <a:ext cx="1231905" cy="443733"/>
          </a:xfrm>
          <a:prstGeom prst="rect">
            <a:avLst/>
          </a:prstGeom>
          <a:noFill/>
          <a:ln w="127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2" name="テキスト ボックス 391"/>
          <p:cNvSpPr txBox="1"/>
          <p:nvPr/>
        </p:nvSpPr>
        <p:spPr>
          <a:xfrm>
            <a:off x="5075585" y="8893707"/>
            <a:ext cx="1362766" cy="246221"/>
          </a:xfrm>
          <a:prstGeom prst="rect">
            <a:avLst/>
          </a:prstGeom>
          <a:noFill/>
          <a:ln w="38100">
            <a:noFill/>
          </a:ln>
        </p:spPr>
        <p:txBody>
          <a:bodyPr wrap="square" rtlCol="0">
            <a:spAutoFit/>
          </a:bodyPr>
          <a:lstStyle/>
          <a:p>
            <a:pPr algn="ctr"/>
            <a:r>
              <a:rPr kumimoji="1" lang="ja-JP" altLang="en-US" sz="1000" b="1" u="sng" dirty="0">
                <a:solidFill>
                  <a:srgbClr val="FF0000"/>
                </a:solidFill>
                <a:latin typeface="Meiryo UI" panose="020B0604030504040204" pitchFamily="50" charset="-128"/>
                <a:ea typeface="Meiryo UI" panose="020B0604030504040204" pitchFamily="50" charset="-128"/>
              </a:rPr>
              <a:t>提出不要に</a:t>
            </a:r>
          </a:p>
        </p:txBody>
      </p:sp>
      <p:sp>
        <p:nvSpPr>
          <p:cNvPr id="393" name="正方形/長方形 392"/>
          <p:cNvSpPr/>
          <p:nvPr/>
        </p:nvSpPr>
        <p:spPr>
          <a:xfrm>
            <a:off x="5113649" y="8438035"/>
            <a:ext cx="1231905" cy="443733"/>
          </a:xfrm>
          <a:prstGeom prst="rect">
            <a:avLst/>
          </a:prstGeom>
          <a:noFill/>
          <a:ln w="127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4"/>
          </p:nvPr>
        </p:nvSpPr>
        <p:spPr>
          <a:xfrm>
            <a:off x="6538" y="9545652"/>
            <a:ext cx="369477" cy="359706"/>
          </a:xfrm>
        </p:spPr>
        <p:txBody>
          <a:bodyPr/>
          <a:lstStyle/>
          <a:p>
            <a:fld id="{C1F4B784-7842-48BD-97F4-60A65E06F705}" type="slidenum">
              <a:rPr kumimoji="1" lang="ja-JP" altLang="en-US" smtClean="0"/>
              <a:t>1</a:t>
            </a:fld>
            <a:endParaRPr kumimoji="1" lang="ja-JP" altLang="en-US"/>
          </a:p>
        </p:txBody>
      </p:sp>
      <p:grpSp>
        <p:nvGrpSpPr>
          <p:cNvPr id="385" name="グループ化 384"/>
          <p:cNvGrpSpPr/>
          <p:nvPr/>
        </p:nvGrpSpPr>
        <p:grpSpPr>
          <a:xfrm>
            <a:off x="4875708" y="8351968"/>
            <a:ext cx="94189" cy="316273"/>
            <a:chOff x="4930749" y="1127125"/>
            <a:chExt cx="94189" cy="316273"/>
          </a:xfrm>
        </p:grpSpPr>
        <p:sp>
          <p:nvSpPr>
            <p:cNvPr id="387" name="正方形/長方形 386"/>
            <p:cNvSpPr/>
            <p:nvPr/>
          </p:nvSpPr>
          <p:spPr>
            <a:xfrm>
              <a:off x="4962180" y="1273204"/>
              <a:ext cx="45719"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4" name="フリーフォーム 393"/>
            <p:cNvSpPr/>
            <p:nvPr/>
          </p:nvSpPr>
          <p:spPr>
            <a:xfrm>
              <a:off x="4930749" y="1127125"/>
              <a:ext cx="45719" cy="316273"/>
            </a:xfrm>
            <a:custGeom>
              <a:avLst/>
              <a:gdLst>
                <a:gd name="connsiteX0" fmla="*/ 60351 w 66701"/>
                <a:gd name="connsiteY0" fmla="*/ 0 h 438150"/>
                <a:gd name="connsiteX1" fmla="*/ 26 w 66701"/>
                <a:gd name="connsiteY1" fmla="*/ 155575 h 438150"/>
                <a:gd name="connsiteX2" fmla="*/ 66701 w 66701"/>
                <a:gd name="connsiteY2" fmla="*/ 285750 h 438150"/>
                <a:gd name="connsiteX3" fmla="*/ 26 w 66701"/>
                <a:gd name="connsiteY3" fmla="*/ 438150 h 438150"/>
                <a:gd name="connsiteX4" fmla="*/ 26 w 66701"/>
                <a:gd name="connsiteY4" fmla="*/ 438150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01" h="438150">
                  <a:moveTo>
                    <a:pt x="60351" y="0"/>
                  </a:moveTo>
                  <a:cubicBezTo>
                    <a:pt x="29659" y="53975"/>
                    <a:pt x="-1032" y="107950"/>
                    <a:pt x="26" y="155575"/>
                  </a:cubicBezTo>
                  <a:cubicBezTo>
                    <a:pt x="1084" y="203200"/>
                    <a:pt x="66701" y="238654"/>
                    <a:pt x="66701" y="285750"/>
                  </a:cubicBezTo>
                  <a:cubicBezTo>
                    <a:pt x="66701" y="332846"/>
                    <a:pt x="26" y="438150"/>
                    <a:pt x="26" y="438150"/>
                  </a:cubicBezTo>
                  <a:lnTo>
                    <a:pt x="26" y="438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5" name="フリーフォーム 394"/>
            <p:cNvSpPr/>
            <p:nvPr/>
          </p:nvSpPr>
          <p:spPr>
            <a:xfrm>
              <a:off x="4979219" y="1127125"/>
              <a:ext cx="45719" cy="316273"/>
            </a:xfrm>
            <a:custGeom>
              <a:avLst/>
              <a:gdLst>
                <a:gd name="connsiteX0" fmla="*/ 60351 w 66701"/>
                <a:gd name="connsiteY0" fmla="*/ 0 h 438150"/>
                <a:gd name="connsiteX1" fmla="*/ 26 w 66701"/>
                <a:gd name="connsiteY1" fmla="*/ 155575 h 438150"/>
                <a:gd name="connsiteX2" fmla="*/ 66701 w 66701"/>
                <a:gd name="connsiteY2" fmla="*/ 285750 h 438150"/>
                <a:gd name="connsiteX3" fmla="*/ 26 w 66701"/>
                <a:gd name="connsiteY3" fmla="*/ 438150 h 438150"/>
                <a:gd name="connsiteX4" fmla="*/ 26 w 66701"/>
                <a:gd name="connsiteY4" fmla="*/ 438150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01" h="438150">
                  <a:moveTo>
                    <a:pt x="60351" y="0"/>
                  </a:moveTo>
                  <a:cubicBezTo>
                    <a:pt x="29659" y="53975"/>
                    <a:pt x="-1032" y="107950"/>
                    <a:pt x="26" y="155575"/>
                  </a:cubicBezTo>
                  <a:cubicBezTo>
                    <a:pt x="1084" y="203200"/>
                    <a:pt x="66701" y="238654"/>
                    <a:pt x="66701" y="285750"/>
                  </a:cubicBezTo>
                  <a:cubicBezTo>
                    <a:pt x="66701" y="332846"/>
                    <a:pt x="26" y="438150"/>
                    <a:pt x="26" y="438150"/>
                  </a:cubicBezTo>
                  <a:lnTo>
                    <a:pt x="26" y="438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5" name="図 4"/>
          <p:cNvPicPr>
            <a:picLocks noChangeAspect="1"/>
          </p:cNvPicPr>
          <p:nvPr/>
        </p:nvPicPr>
        <p:blipFill rotWithShape="1">
          <a:blip r:embed="rId4"/>
          <a:srcRect b="2009"/>
          <a:stretch/>
        </p:blipFill>
        <p:spPr>
          <a:xfrm>
            <a:off x="765934" y="1906216"/>
            <a:ext cx="5443881" cy="4539813"/>
          </a:xfrm>
          <a:prstGeom prst="rect">
            <a:avLst/>
          </a:prstGeom>
        </p:spPr>
      </p:pic>
    </p:spTree>
    <p:extLst>
      <p:ext uri="{BB962C8B-B14F-4D97-AF65-F5344CB8AC3E}">
        <p14:creationId xmlns:p14="http://schemas.microsoft.com/office/powerpoint/2010/main" val="292308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正方形/長方形 114"/>
          <p:cNvSpPr/>
          <p:nvPr/>
        </p:nvSpPr>
        <p:spPr>
          <a:xfrm>
            <a:off x="-1" y="-5800"/>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 28"/>
          <p:cNvSpPr/>
          <p:nvPr/>
        </p:nvSpPr>
        <p:spPr>
          <a:xfrm>
            <a:off x="5255455" y="1168749"/>
            <a:ext cx="3312000" cy="3312000"/>
          </a:xfrm>
          <a:prstGeom prst="pie">
            <a:avLst>
              <a:gd name="adj1" fmla="val 5405644"/>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フリーフォーム 27"/>
          <p:cNvSpPr/>
          <p:nvPr/>
        </p:nvSpPr>
        <p:spPr>
          <a:xfrm>
            <a:off x="-18288"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47472" y="210312"/>
            <a:ext cx="6245352" cy="94274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65963" y="599299"/>
            <a:ext cx="6025896" cy="8928749"/>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47472" y="210312"/>
            <a:ext cx="6245352" cy="307848"/>
          </a:xfrm>
          <a:prstGeom prst="rect">
            <a:avLst/>
          </a:prstGeom>
          <a:solidFill>
            <a:schemeClr val="accent2"/>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１．中小企業（法人）を対象とした軽減措置</a:t>
            </a:r>
          </a:p>
        </p:txBody>
      </p:sp>
      <p:sp>
        <p:nvSpPr>
          <p:cNvPr id="8" name="Rectangle 10"/>
          <p:cNvSpPr>
            <a:spLocks noChangeArrowheads="1"/>
          </p:cNvSpPr>
          <p:nvPr/>
        </p:nvSpPr>
        <p:spPr bwMode="auto">
          <a:xfrm>
            <a:off x="643246" y="3726974"/>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39255050"/>
              </p:ext>
            </p:extLst>
          </p:nvPr>
        </p:nvGraphicFramePr>
        <p:xfrm>
          <a:off x="807361" y="1194193"/>
          <a:ext cx="5584998" cy="1584960"/>
        </p:xfrm>
        <a:graphic>
          <a:graphicData uri="http://schemas.openxmlformats.org/drawingml/2006/table">
            <a:tbl>
              <a:tblPr firstRow="1" bandRow="1">
                <a:tableStyleId>{5940675A-B579-460E-94D1-54222C63F5DA}</a:tableStyleId>
              </a:tblPr>
              <a:tblGrid>
                <a:gridCol w="303556">
                  <a:extLst>
                    <a:ext uri="{9D8B030D-6E8A-4147-A177-3AD203B41FA5}">
                      <a16:colId xmlns:a16="http://schemas.microsoft.com/office/drawing/2014/main" xmlns="" val="1319225258"/>
                    </a:ext>
                  </a:extLst>
                </a:gridCol>
                <a:gridCol w="3785616">
                  <a:extLst>
                    <a:ext uri="{9D8B030D-6E8A-4147-A177-3AD203B41FA5}">
                      <a16:colId xmlns:a16="http://schemas.microsoft.com/office/drawing/2014/main" xmlns="" val="3516987810"/>
                    </a:ext>
                  </a:extLst>
                </a:gridCol>
                <a:gridCol w="769316">
                  <a:extLst>
                    <a:ext uri="{9D8B030D-6E8A-4147-A177-3AD203B41FA5}">
                      <a16:colId xmlns:a16="http://schemas.microsoft.com/office/drawing/2014/main" xmlns="" val="345641740"/>
                    </a:ext>
                  </a:extLst>
                </a:gridCol>
                <a:gridCol w="726510">
                  <a:extLst>
                    <a:ext uri="{9D8B030D-6E8A-4147-A177-3AD203B41FA5}">
                      <a16:colId xmlns:a16="http://schemas.microsoft.com/office/drawing/2014/main" xmlns="" val="1629124983"/>
                    </a:ext>
                  </a:extLst>
                </a:gridCol>
              </a:tblGrid>
              <a:tr h="181480">
                <a:tc>
                  <a:txBody>
                    <a:bodyPr/>
                    <a:lstStyle/>
                    <a:p>
                      <a:endParaRPr kumimoji="1" lang="ja-JP" altLang="en-US" sz="600" dirty="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tc>
                  <a:txBody>
                    <a:bodyPr/>
                    <a:lstStyle/>
                    <a:p>
                      <a:r>
                        <a:rPr kumimoji="1" lang="ja-JP" altLang="en-US" sz="700" b="1" dirty="0">
                          <a:solidFill>
                            <a:schemeClr val="bg1"/>
                          </a:solidFill>
                          <a:latin typeface="Meiryo UI" panose="020B0604030504040204" pitchFamily="50" charset="-128"/>
                          <a:ea typeface="Meiryo UI" panose="020B0604030504040204" pitchFamily="50" charset="-128"/>
                        </a:rPr>
                        <a:t>業種</a:t>
                      </a:r>
                    </a:p>
                  </a:txBody>
                  <a:tcPr>
                    <a:solidFill>
                      <a:schemeClr val="accent2">
                        <a:lumMod val="60000"/>
                        <a:lumOff val="40000"/>
                      </a:schemeClr>
                    </a:solidFill>
                  </a:tcPr>
                </a:tc>
                <a:tc>
                  <a:txBody>
                    <a:bodyPr/>
                    <a:lstStyle/>
                    <a:p>
                      <a:r>
                        <a:rPr kumimoji="1" lang="ja-JP" altLang="en-US" sz="700" b="1" dirty="0">
                          <a:solidFill>
                            <a:schemeClr val="bg1"/>
                          </a:solidFill>
                          <a:latin typeface="Meiryo UI" panose="020B0604030504040204" pitchFamily="50" charset="-128"/>
                          <a:ea typeface="Meiryo UI" panose="020B0604030504040204" pitchFamily="50" charset="-128"/>
                        </a:rPr>
                        <a:t>従業員数</a:t>
                      </a:r>
                    </a:p>
                  </a:txBody>
                  <a:tcPr>
                    <a:solidFill>
                      <a:schemeClr val="accent2">
                        <a:lumMod val="60000"/>
                        <a:lumOff val="40000"/>
                      </a:schemeClr>
                    </a:solidFill>
                  </a:tcPr>
                </a:tc>
                <a:tc>
                  <a:txBody>
                    <a:bodyPr/>
                    <a:lstStyle/>
                    <a:p>
                      <a:r>
                        <a:rPr kumimoji="1" lang="ja-JP" altLang="en-US" sz="700" b="1" dirty="0">
                          <a:solidFill>
                            <a:schemeClr val="bg1"/>
                          </a:solidFill>
                          <a:latin typeface="Meiryo UI" panose="020B0604030504040204" pitchFamily="50" charset="-128"/>
                          <a:ea typeface="Meiryo UI" panose="020B0604030504040204" pitchFamily="50" charset="-128"/>
                        </a:rPr>
                        <a:t>資本金額</a:t>
                      </a:r>
                      <a:endParaRPr kumimoji="1" lang="en-US" altLang="ja-JP" sz="700" b="1" dirty="0">
                        <a:solidFill>
                          <a:schemeClr val="bg1"/>
                        </a:solidFill>
                        <a:latin typeface="Meiryo UI" panose="020B0604030504040204" pitchFamily="50" charset="-128"/>
                        <a:ea typeface="Meiryo UI" panose="020B0604030504040204" pitchFamily="50" charset="-128"/>
                      </a:endParaRPr>
                    </a:p>
                    <a:p>
                      <a:r>
                        <a:rPr kumimoji="1" lang="ja-JP" altLang="en-US" sz="700" b="1" dirty="0">
                          <a:solidFill>
                            <a:schemeClr val="bg1"/>
                          </a:solidFill>
                          <a:latin typeface="Meiryo UI" panose="020B0604030504040204" pitchFamily="50" charset="-128"/>
                          <a:ea typeface="Meiryo UI" panose="020B0604030504040204" pitchFamily="50" charset="-128"/>
                        </a:rPr>
                        <a:t>又は出資総額</a:t>
                      </a:r>
                    </a:p>
                  </a:txBody>
                  <a:tcPr>
                    <a:solidFill>
                      <a:schemeClr val="accent2">
                        <a:lumMod val="60000"/>
                        <a:lumOff val="40000"/>
                      </a:schemeClr>
                    </a:solidFill>
                  </a:tcPr>
                </a:tc>
                <a:extLst>
                  <a:ext uri="{0D108BD9-81ED-4DB2-BD59-A6C34878D82A}">
                    <a16:rowId xmlns:a16="http://schemas.microsoft.com/office/drawing/2014/main" xmlns="" val="61921644"/>
                  </a:ext>
                </a:extLst>
              </a:tr>
              <a:tr h="181480">
                <a:tc>
                  <a:txBody>
                    <a:bodyPr/>
                    <a:lstStyle/>
                    <a:p>
                      <a:r>
                        <a:rPr kumimoji="1" lang="ja-JP" altLang="en-US" sz="600" dirty="0">
                          <a:latin typeface="Meiryo UI" panose="020B0604030504040204" pitchFamily="50" charset="-128"/>
                          <a:ea typeface="Meiryo UI" panose="020B0604030504040204" pitchFamily="50" charset="-128"/>
                        </a:rPr>
                        <a:t>イ</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製造業、建設業、運輸業その他の業種（ロからトまでに掲げる業種を除く。）</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300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3</a:t>
                      </a:r>
                      <a:r>
                        <a:rPr kumimoji="1" lang="ja-JP" altLang="en-US" sz="600" dirty="0">
                          <a:latin typeface="Meiryo UI" panose="020B0604030504040204" pitchFamily="50" charset="-128"/>
                          <a:ea typeface="Meiryo UI" panose="020B0604030504040204" pitchFamily="50" charset="-128"/>
                        </a:rPr>
                        <a:t>億円以下</a:t>
                      </a:r>
                    </a:p>
                  </a:txBody>
                  <a:tcPr>
                    <a:solidFill>
                      <a:schemeClr val="bg1"/>
                    </a:solidFill>
                  </a:tcPr>
                </a:tc>
                <a:extLst>
                  <a:ext uri="{0D108BD9-81ED-4DB2-BD59-A6C34878D82A}">
                    <a16:rowId xmlns:a16="http://schemas.microsoft.com/office/drawing/2014/main" xmlns="" val="3704345828"/>
                  </a:ext>
                </a:extLst>
              </a:tr>
              <a:tr h="181480">
                <a:tc>
                  <a:txBody>
                    <a:bodyPr/>
                    <a:lstStyle/>
                    <a:p>
                      <a:r>
                        <a:rPr kumimoji="1" lang="ja-JP" altLang="en-US" sz="600" dirty="0">
                          <a:latin typeface="Meiryo UI" panose="020B0604030504040204" pitchFamily="50" charset="-128"/>
                          <a:ea typeface="Meiryo UI" panose="020B0604030504040204" pitchFamily="50" charset="-128"/>
                        </a:rPr>
                        <a:t>ロ</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卸売業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100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億円以下</a:t>
                      </a:r>
                    </a:p>
                  </a:txBody>
                  <a:tcPr>
                    <a:solidFill>
                      <a:schemeClr val="bg1"/>
                    </a:solidFill>
                  </a:tcPr>
                </a:tc>
                <a:extLst>
                  <a:ext uri="{0D108BD9-81ED-4DB2-BD59-A6C34878D82A}">
                    <a16:rowId xmlns:a16="http://schemas.microsoft.com/office/drawing/2014/main" xmlns="" val="2319902495"/>
                  </a:ext>
                </a:extLst>
              </a:tr>
              <a:tr h="181480">
                <a:tc>
                  <a:txBody>
                    <a:bodyPr/>
                    <a:lstStyle/>
                    <a:p>
                      <a:r>
                        <a:rPr kumimoji="1" lang="ja-JP" altLang="en-US" sz="600" dirty="0">
                          <a:latin typeface="Meiryo UI" panose="020B0604030504040204" pitchFamily="50" charset="-128"/>
                          <a:ea typeface="Meiryo UI" panose="020B0604030504040204" pitchFamily="50" charset="-128"/>
                        </a:rPr>
                        <a:t>ハ</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サービス業（</a:t>
                      </a:r>
                      <a:r>
                        <a:rPr kumimoji="1" lang="ja-JP" altLang="en-US" sz="600" dirty="0" err="1">
                          <a:latin typeface="Meiryo UI" panose="020B0604030504040204" pitchFamily="50" charset="-128"/>
                          <a:ea typeface="Meiryo UI" panose="020B0604030504040204" pitchFamily="50" charset="-128"/>
                        </a:rPr>
                        <a:t>ヘ</a:t>
                      </a:r>
                      <a:r>
                        <a:rPr kumimoji="1" lang="ja-JP" altLang="en-US" sz="600" dirty="0">
                          <a:latin typeface="Meiryo UI" panose="020B0604030504040204" pitchFamily="50" charset="-128"/>
                          <a:ea typeface="Meiryo UI" panose="020B0604030504040204" pitchFamily="50" charset="-128"/>
                        </a:rPr>
                        <a:t>及びトに掲げる業種を除く。）</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100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5,000</a:t>
                      </a:r>
                      <a:r>
                        <a:rPr kumimoji="1" lang="ja-JP" altLang="en-US" sz="600" dirty="0">
                          <a:latin typeface="Meiryo UI" panose="020B0604030504040204" pitchFamily="50" charset="-128"/>
                          <a:ea typeface="Meiryo UI" panose="020B0604030504040204" pitchFamily="50" charset="-128"/>
                        </a:rPr>
                        <a:t>万円以下</a:t>
                      </a:r>
                    </a:p>
                  </a:txBody>
                  <a:tcPr>
                    <a:solidFill>
                      <a:schemeClr val="bg1"/>
                    </a:solidFill>
                  </a:tcPr>
                </a:tc>
                <a:extLst>
                  <a:ext uri="{0D108BD9-81ED-4DB2-BD59-A6C34878D82A}">
                    <a16:rowId xmlns:a16="http://schemas.microsoft.com/office/drawing/2014/main" xmlns="" val="1728862567"/>
                  </a:ext>
                </a:extLst>
              </a:tr>
              <a:tr h="181480">
                <a:tc>
                  <a:txBody>
                    <a:bodyPr/>
                    <a:lstStyle/>
                    <a:p>
                      <a:r>
                        <a:rPr kumimoji="1" lang="ja-JP" altLang="en-US" sz="600" dirty="0">
                          <a:latin typeface="Meiryo UI" panose="020B0604030504040204" pitchFamily="50" charset="-128"/>
                          <a:ea typeface="Meiryo UI" panose="020B0604030504040204" pitchFamily="50" charset="-128"/>
                        </a:rPr>
                        <a:t>ニ</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小売業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50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5,000</a:t>
                      </a:r>
                      <a:r>
                        <a:rPr kumimoji="1" lang="ja-JP" altLang="en-US" sz="600" dirty="0">
                          <a:latin typeface="Meiryo UI" panose="020B0604030504040204" pitchFamily="50" charset="-128"/>
                          <a:ea typeface="Meiryo UI" panose="020B0604030504040204" pitchFamily="50" charset="-128"/>
                        </a:rPr>
                        <a:t>万円以下</a:t>
                      </a:r>
                    </a:p>
                  </a:txBody>
                  <a:tcPr>
                    <a:solidFill>
                      <a:schemeClr val="bg1"/>
                    </a:solidFill>
                  </a:tcPr>
                </a:tc>
                <a:extLst>
                  <a:ext uri="{0D108BD9-81ED-4DB2-BD59-A6C34878D82A}">
                    <a16:rowId xmlns:a16="http://schemas.microsoft.com/office/drawing/2014/main" xmlns="" val="4275422047"/>
                  </a:ext>
                </a:extLst>
              </a:tr>
              <a:tr h="181480">
                <a:tc>
                  <a:txBody>
                    <a:bodyPr/>
                    <a:lstStyle/>
                    <a:p>
                      <a:r>
                        <a:rPr kumimoji="1" lang="ja-JP" altLang="en-US" sz="600" dirty="0">
                          <a:latin typeface="Meiryo UI" panose="020B0604030504040204" pitchFamily="50" charset="-128"/>
                          <a:ea typeface="Meiryo UI" panose="020B0604030504040204" pitchFamily="50" charset="-128"/>
                        </a:rPr>
                        <a:t>ホ</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ゴム製品製造業（自動車又は航空機用タイヤ及びチューブ製造業並びに工業用ベルト製造業を除く。）</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900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3</a:t>
                      </a:r>
                      <a:r>
                        <a:rPr kumimoji="1" lang="ja-JP" altLang="en-US" sz="600" dirty="0">
                          <a:latin typeface="Meiryo UI" panose="020B0604030504040204" pitchFamily="50" charset="-128"/>
                          <a:ea typeface="Meiryo UI" panose="020B0604030504040204" pitchFamily="50" charset="-128"/>
                        </a:rPr>
                        <a:t>億円以下</a:t>
                      </a:r>
                    </a:p>
                  </a:txBody>
                  <a:tcPr>
                    <a:solidFill>
                      <a:schemeClr val="bg1"/>
                    </a:solidFill>
                  </a:tcPr>
                </a:tc>
                <a:extLst>
                  <a:ext uri="{0D108BD9-81ED-4DB2-BD59-A6C34878D82A}">
                    <a16:rowId xmlns:a16="http://schemas.microsoft.com/office/drawing/2014/main" xmlns="" val="1511594859"/>
                  </a:ext>
                </a:extLst>
              </a:tr>
              <a:tr h="181480">
                <a:tc>
                  <a:txBody>
                    <a:bodyPr/>
                    <a:lstStyle/>
                    <a:p>
                      <a:r>
                        <a:rPr kumimoji="1" lang="ja-JP" altLang="en-US" sz="600" dirty="0">
                          <a:latin typeface="Meiryo UI" panose="020B0604030504040204" pitchFamily="50" charset="-128"/>
                          <a:ea typeface="Meiryo UI" panose="020B0604030504040204" pitchFamily="50" charset="-128"/>
                        </a:rPr>
                        <a:t>へ</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ソフトウェア業又は情報処理サービス業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300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3</a:t>
                      </a:r>
                      <a:r>
                        <a:rPr kumimoji="1" lang="ja-JP" altLang="en-US" sz="600" dirty="0">
                          <a:latin typeface="Meiryo UI" panose="020B0604030504040204" pitchFamily="50" charset="-128"/>
                          <a:ea typeface="Meiryo UI" panose="020B0604030504040204" pitchFamily="50" charset="-128"/>
                        </a:rPr>
                        <a:t>億円以下</a:t>
                      </a:r>
                    </a:p>
                  </a:txBody>
                  <a:tcPr>
                    <a:solidFill>
                      <a:schemeClr val="bg1"/>
                    </a:solidFill>
                  </a:tcPr>
                </a:tc>
                <a:extLst>
                  <a:ext uri="{0D108BD9-81ED-4DB2-BD59-A6C34878D82A}">
                    <a16:rowId xmlns:a16="http://schemas.microsoft.com/office/drawing/2014/main" xmlns="" val="3739393347"/>
                  </a:ext>
                </a:extLst>
              </a:tr>
              <a:tr h="181480">
                <a:tc>
                  <a:txBody>
                    <a:bodyPr/>
                    <a:lstStyle/>
                    <a:p>
                      <a:r>
                        <a:rPr kumimoji="1" lang="ja-JP" altLang="en-US" sz="600" dirty="0">
                          <a:latin typeface="Meiryo UI" panose="020B0604030504040204" pitchFamily="50" charset="-128"/>
                          <a:ea typeface="Meiryo UI" panose="020B0604030504040204" pitchFamily="50" charset="-128"/>
                        </a:rPr>
                        <a:t>ト</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旅館業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200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5,000</a:t>
                      </a:r>
                      <a:r>
                        <a:rPr kumimoji="1" lang="ja-JP" altLang="en-US" sz="600" dirty="0">
                          <a:latin typeface="Meiryo UI" panose="020B0604030504040204" pitchFamily="50" charset="-128"/>
                          <a:ea typeface="Meiryo UI" panose="020B0604030504040204" pitchFamily="50" charset="-128"/>
                        </a:rPr>
                        <a:t>万円以下</a:t>
                      </a:r>
                    </a:p>
                  </a:txBody>
                  <a:tcPr>
                    <a:solidFill>
                      <a:schemeClr val="bg1"/>
                    </a:solidFill>
                  </a:tcPr>
                </a:tc>
                <a:extLst>
                  <a:ext uri="{0D108BD9-81ED-4DB2-BD59-A6C34878D82A}">
                    <a16:rowId xmlns:a16="http://schemas.microsoft.com/office/drawing/2014/main" xmlns="" val="2965800334"/>
                  </a:ext>
                </a:extLst>
              </a:tr>
            </a:tbl>
          </a:graphicData>
        </a:graphic>
      </p:graphicFrame>
      <p:sp>
        <p:nvSpPr>
          <p:cNvPr id="10" name="Rectangle 10"/>
          <p:cNvSpPr>
            <a:spLocks noChangeArrowheads="1"/>
          </p:cNvSpPr>
          <p:nvPr/>
        </p:nvSpPr>
        <p:spPr bwMode="auto">
          <a:xfrm>
            <a:off x="664163" y="1743535"/>
            <a:ext cx="3672585" cy="747702"/>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t"/>
          <a:lstStyle/>
          <a:p>
            <a:pPr lvl="0" fontAlgn="ctr">
              <a:defRPr/>
            </a:pPr>
            <a:endParaRPr lang="en-US" altLang="zh-TW" sz="800" dirty="0">
              <a:latin typeface="Meiryo UI" panose="020B0604030504040204" pitchFamily="50" charset="-128"/>
              <a:ea typeface="Meiryo UI" panose="020B0604030504040204" pitchFamily="50" charset="-128"/>
            </a:endParaRPr>
          </a:p>
        </p:txBody>
      </p:sp>
      <p:sp>
        <p:nvSpPr>
          <p:cNvPr id="11" name="正方形/長方形 10"/>
          <p:cNvSpPr/>
          <p:nvPr/>
        </p:nvSpPr>
        <p:spPr>
          <a:xfrm>
            <a:off x="714883" y="2809984"/>
            <a:ext cx="5751576" cy="954107"/>
          </a:xfrm>
          <a:prstGeom prst="rect">
            <a:avLst/>
          </a:prstGeom>
        </p:spPr>
        <p:txBody>
          <a:bodyPr wrap="square">
            <a:spAutoFit/>
          </a:bodyPr>
          <a:lstStyle/>
          <a:p>
            <a:pPr>
              <a:spcBef>
                <a:spcPts val="0"/>
              </a:spcBef>
            </a:pPr>
            <a:r>
              <a:rPr lang="ja-JP" altLang="en-US" sz="800" b="1" dirty="0">
                <a:solidFill>
                  <a:srgbClr val="FF0000"/>
                </a:solidFill>
                <a:latin typeface="メイリオ" panose="020B0604030504040204" pitchFamily="50" charset="-128"/>
                <a:ea typeface="メイリオ" panose="020B0604030504040204" pitchFamily="50" charset="-128"/>
              </a:rPr>
              <a:t>または</a:t>
            </a:r>
            <a:endParaRPr lang="en-US" altLang="ja-JP" sz="800" b="1" dirty="0">
              <a:solidFill>
                <a:srgbClr val="FF0000"/>
              </a:solidFill>
              <a:latin typeface="メイリオ" panose="020B0604030504040204" pitchFamily="50" charset="-128"/>
              <a:ea typeface="メイリオ" panose="020B0604030504040204" pitchFamily="50" charset="-128"/>
            </a:endParaRPr>
          </a:p>
          <a:p>
            <a:pPr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②以下のいずれかに該当するもの</a:t>
            </a:r>
            <a:endParaRPr lang="en-US" altLang="ja-JP" sz="800" dirty="0">
              <a:solidFill>
                <a:srgbClr val="000000"/>
              </a:solidFill>
              <a:latin typeface="メイリオ" panose="020B0604030504040204" pitchFamily="50" charset="-128"/>
              <a:ea typeface="メイリオ" panose="020B0604030504040204" pitchFamily="50" charset="-128"/>
            </a:endParaRPr>
          </a:p>
          <a:p>
            <a:pPr marL="92075" indent="-92075"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・企業組合、協業組合、事業協同組合、事業協同小組合、協同組合連合会、農業協同組合、農業協同組合連合会、</a:t>
            </a:r>
            <a:endParaRPr lang="en-US" altLang="ja-JP" sz="800" dirty="0">
              <a:solidFill>
                <a:srgbClr val="000000"/>
              </a:solidFill>
              <a:latin typeface="メイリオ" panose="020B0604030504040204" pitchFamily="50" charset="-128"/>
              <a:ea typeface="メイリオ" panose="020B0604030504040204" pitchFamily="50" charset="-128"/>
            </a:endParaRPr>
          </a:p>
          <a:p>
            <a:pPr marL="92075" indent="-92075"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　漁業協同組合、漁業協同組合連合会、水産加工業協同組合、水産加工業協同組合連合会、森林組合、森林組合連合会、商工組合、商工組合連合会、商店街振興組合、商店街振興組合連合会、消費生活協同組合又は消費生活協同組合連合会</a:t>
            </a:r>
            <a:endParaRPr lang="en-US" altLang="ja-JP" sz="800" dirty="0">
              <a:solidFill>
                <a:srgbClr val="000000"/>
              </a:solidFill>
              <a:latin typeface="メイリオ" panose="020B0604030504040204" pitchFamily="50" charset="-128"/>
              <a:ea typeface="メイリオ" panose="020B0604030504040204" pitchFamily="50" charset="-128"/>
            </a:endParaRPr>
          </a:p>
          <a:p>
            <a:pPr marL="92075" indent="-92075" eaLnBrk="0" fontAlgn="base" hangingPunct="0">
              <a:spcBef>
                <a:spcPts val="0"/>
              </a:spcBef>
              <a:spcAft>
                <a:spcPct val="0"/>
              </a:spcAft>
              <a:tabLst>
                <a:tab pos="179388" algn="l"/>
              </a:tabLst>
            </a:pPr>
            <a:r>
              <a:rPr lang="ja-JP" altLang="en-US" sz="800" dirty="0">
                <a:solidFill>
                  <a:srgbClr val="000000"/>
                </a:solidFill>
                <a:latin typeface="メイリオ" panose="020B0604030504040204" pitchFamily="50" charset="-128"/>
                <a:ea typeface="メイリオ" panose="020B0604030504040204" pitchFamily="50" charset="-128"/>
              </a:rPr>
              <a:t>・酒造組合、酒造組合連合会、酒造組合中央会、酒販組合、酒販組合連合会又は酒販組合中央会</a:t>
            </a:r>
            <a:r>
              <a:rPr lang="en-US" altLang="ja-JP" sz="800" baseline="30000" dirty="0">
                <a:solidFill>
                  <a:srgbClr val="000000"/>
                </a:solidFill>
                <a:latin typeface="メイリオ" panose="020B0604030504040204" pitchFamily="50" charset="-128"/>
                <a:ea typeface="メイリオ" panose="020B0604030504040204" pitchFamily="50" charset="-128"/>
              </a:rPr>
              <a:t>※1</a:t>
            </a:r>
            <a:endParaRPr lang="en-US" altLang="ja-JP" sz="800" dirty="0">
              <a:solidFill>
                <a:srgbClr val="000000"/>
              </a:solidFill>
              <a:latin typeface="メイリオ" panose="020B0604030504040204" pitchFamily="50" charset="-128"/>
              <a:ea typeface="メイリオ" panose="020B0604030504040204" pitchFamily="50" charset="-128"/>
            </a:endParaRPr>
          </a:p>
          <a:p>
            <a:pPr marL="92075" indent="-92075"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a:t>
            </a:r>
            <a:r>
              <a:rPr lang="zh-TW" altLang="en-US" sz="800" dirty="0">
                <a:solidFill>
                  <a:srgbClr val="000000"/>
                </a:solidFill>
                <a:latin typeface="メイリオ" panose="020B0604030504040204" pitchFamily="50" charset="-128"/>
                <a:ea typeface="メイリオ" panose="020B0604030504040204" pitchFamily="50" charset="-128"/>
              </a:rPr>
              <a:t>特定非営利活動法人</a:t>
            </a:r>
            <a:r>
              <a:rPr lang="en-US" altLang="ja-JP" sz="800" baseline="30000" dirty="0">
                <a:solidFill>
                  <a:srgbClr val="000000"/>
                </a:solidFill>
                <a:latin typeface="メイリオ" panose="020B0604030504040204" pitchFamily="50" charset="-128"/>
                <a:ea typeface="メイリオ" panose="020B0604030504040204" pitchFamily="50" charset="-128"/>
              </a:rPr>
              <a:t>※2</a:t>
            </a: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997331" y="922518"/>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①以下の「従業員数要件」又は「資本金額要件」のいずれかを満たしている会社であること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1016587" y="3890928"/>
            <a:ext cx="3717684" cy="215444"/>
          </a:xfrm>
          <a:prstGeom prst="rect">
            <a:avLst/>
          </a:prstGeom>
        </p:spPr>
        <p:txBody>
          <a:bodyPr wrap="non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大企業（　　　　 を満たす中小企業以外の法人）に支配されていないこと</a:t>
            </a:r>
            <a:r>
              <a:rPr lang="en-US" altLang="ja-JP" sz="800" baseline="30000" dirty="0">
                <a:solidFill>
                  <a:srgbClr val="000000"/>
                </a:solidFill>
                <a:latin typeface="メイリオ" panose="020B0604030504040204" pitchFamily="50" charset="-128"/>
                <a:ea typeface="メイリオ" panose="020B0604030504040204" pitchFamily="50" charset="-128"/>
              </a:rPr>
              <a:t>※3</a:t>
            </a:r>
            <a:endParaRPr lang="ja-JP" altLang="en-US" sz="800" baseline="30000" dirty="0">
              <a:solidFill>
                <a:srgbClr val="000000"/>
              </a:solidFill>
              <a:latin typeface="メイリオ" panose="020B0604030504040204" pitchFamily="50" charset="-128"/>
              <a:ea typeface="メイリオ" panose="020B0604030504040204" pitchFamily="50" charset="-128"/>
            </a:endParaRPr>
          </a:p>
        </p:txBody>
      </p:sp>
      <p:sp>
        <p:nvSpPr>
          <p:cNvPr id="15" name="ホームベース 14"/>
          <p:cNvSpPr/>
          <p:nvPr/>
        </p:nvSpPr>
        <p:spPr>
          <a:xfrm>
            <a:off x="566547" y="654272"/>
            <a:ext cx="888565"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6" name="正方形/長方形 15"/>
          <p:cNvSpPr/>
          <p:nvPr/>
        </p:nvSpPr>
        <p:spPr>
          <a:xfrm>
            <a:off x="575691" y="636494"/>
            <a:ext cx="800219"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中小企業</a:t>
            </a:r>
          </a:p>
        </p:txBody>
      </p:sp>
      <p:grpSp>
        <p:nvGrpSpPr>
          <p:cNvPr id="17" name="グループ化 16"/>
          <p:cNvGrpSpPr/>
          <p:nvPr/>
        </p:nvGrpSpPr>
        <p:grpSpPr>
          <a:xfrm>
            <a:off x="505190" y="915176"/>
            <a:ext cx="576692" cy="227737"/>
            <a:chOff x="514715" y="1055003"/>
            <a:chExt cx="576692" cy="227737"/>
          </a:xfrm>
        </p:grpSpPr>
        <p:sp>
          <p:nvSpPr>
            <p:cNvPr id="18" name="正方形/長方形 17"/>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20" name="グループ化 19"/>
          <p:cNvGrpSpPr/>
          <p:nvPr/>
        </p:nvGrpSpPr>
        <p:grpSpPr>
          <a:xfrm>
            <a:off x="505190" y="3881298"/>
            <a:ext cx="576692" cy="227737"/>
            <a:chOff x="514715" y="1055003"/>
            <a:chExt cx="576692" cy="227737"/>
          </a:xfrm>
        </p:grpSpPr>
        <p:sp>
          <p:nvSpPr>
            <p:cNvPr id="21" name="正方形/長方形 20"/>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81" name="角丸四角形 80"/>
          <p:cNvSpPr/>
          <p:nvPr/>
        </p:nvSpPr>
        <p:spPr>
          <a:xfrm>
            <a:off x="576582" y="6742556"/>
            <a:ext cx="5827968" cy="1198885"/>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6" name="表 85"/>
          <p:cNvGraphicFramePr>
            <a:graphicFrameLocks noGrp="1"/>
          </p:cNvGraphicFramePr>
          <p:nvPr>
            <p:extLst>
              <p:ext uri="{D42A27DB-BD31-4B8C-83A1-F6EECF244321}">
                <p14:modId xmlns:p14="http://schemas.microsoft.com/office/powerpoint/2010/main" val="389737854"/>
              </p:ext>
            </p:extLst>
          </p:nvPr>
        </p:nvGraphicFramePr>
        <p:xfrm>
          <a:off x="3468881" y="6825514"/>
          <a:ext cx="2841484" cy="1066800"/>
        </p:xfrm>
        <a:graphic>
          <a:graphicData uri="http://schemas.openxmlformats.org/drawingml/2006/table">
            <a:tbl>
              <a:tblPr firstRow="1" bandRow="1">
                <a:tableStyleId>{5940675A-B579-460E-94D1-54222C63F5DA}</a:tableStyleId>
              </a:tblPr>
              <a:tblGrid>
                <a:gridCol w="1277860">
                  <a:extLst>
                    <a:ext uri="{9D8B030D-6E8A-4147-A177-3AD203B41FA5}">
                      <a16:colId xmlns:a16="http://schemas.microsoft.com/office/drawing/2014/main" xmlns="" val="169354147"/>
                    </a:ext>
                  </a:extLst>
                </a:gridCol>
                <a:gridCol w="1563624">
                  <a:extLst>
                    <a:ext uri="{9D8B030D-6E8A-4147-A177-3AD203B41FA5}">
                      <a16:colId xmlns:a16="http://schemas.microsoft.com/office/drawing/2014/main" xmlns="" val="567691207"/>
                    </a:ext>
                  </a:extLst>
                </a:gridCol>
              </a:tblGrid>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＜国際出願＞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kumimoji="1" lang="ja-JP" altLang="en-US" sz="800" dirty="0">
                          <a:latin typeface="Meiryo UI" panose="020B0604030504040204" pitchFamily="50" charset="-128"/>
                          <a:ea typeface="Meiryo UI" panose="020B0604030504040204" pitchFamily="50" charset="-128"/>
                        </a:rPr>
                        <a:t>送付手数料・調査手数料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kumimoji="1" lang="zh-TW" altLang="en-US" sz="800" dirty="0">
                          <a:latin typeface="Meiryo UI" panose="020B0604030504040204" pitchFamily="50" charset="-128"/>
                          <a:ea typeface="Meiryo UI" panose="020B0604030504040204" pitchFamily="50" charset="-128"/>
                        </a:rPr>
                        <a:t>予備審査手数料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r>
                        <a:rPr lang="ja-JP" altLang="en-US" sz="800" dirty="0">
                          <a:latin typeface="Meiryo UI" panose="020B0604030504040204" pitchFamily="50" charset="-128"/>
                          <a:ea typeface="Meiryo UI" panose="020B0604030504040204" pitchFamily="50" charset="-128"/>
                        </a:rPr>
                        <a:t>国際出願手数料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ja-JP" sz="800" b="1" u="sng"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19478822"/>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取扱手数料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ja-JP" sz="800" b="1" u="sng"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3498744"/>
                  </a:ext>
                </a:extLst>
              </a:tr>
            </a:tbl>
          </a:graphicData>
        </a:graphic>
      </p:graphicFrame>
      <p:sp>
        <p:nvSpPr>
          <p:cNvPr id="97" name="フローチャート: 代替処理 96"/>
          <p:cNvSpPr/>
          <p:nvPr/>
        </p:nvSpPr>
        <p:spPr>
          <a:xfrm>
            <a:off x="801796" y="7077465"/>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690952" y="7140157"/>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graphicFrame>
        <p:nvGraphicFramePr>
          <p:cNvPr id="99" name="表 98"/>
          <p:cNvGraphicFramePr>
            <a:graphicFrameLocks noGrp="1"/>
          </p:cNvGraphicFramePr>
          <p:nvPr>
            <p:extLst>
              <p:ext uri="{D42A27DB-BD31-4B8C-83A1-F6EECF244321}">
                <p14:modId xmlns:p14="http://schemas.microsoft.com/office/powerpoint/2010/main" val="824512989"/>
              </p:ext>
            </p:extLst>
          </p:nvPr>
        </p:nvGraphicFramePr>
        <p:xfrm>
          <a:off x="1512701" y="6824253"/>
          <a:ext cx="1956180" cy="640080"/>
        </p:xfrm>
        <a:graphic>
          <a:graphicData uri="http://schemas.openxmlformats.org/drawingml/2006/table">
            <a:tbl>
              <a:tblPr firstRow="1" bandRow="1">
                <a:tableStyleId>{5940675A-B579-460E-94D1-54222C63F5DA}</a:tableStyleId>
              </a:tblPr>
              <a:tblGrid>
                <a:gridCol w="1024608">
                  <a:extLst>
                    <a:ext uri="{9D8B030D-6E8A-4147-A177-3AD203B41FA5}">
                      <a16:colId xmlns:a16="http://schemas.microsoft.com/office/drawing/2014/main" xmlns="" val="2812266437"/>
                    </a:ext>
                  </a:extLst>
                </a:gridCol>
                <a:gridCol w="931572">
                  <a:extLst>
                    <a:ext uri="{9D8B030D-6E8A-4147-A177-3AD203B41FA5}">
                      <a16:colId xmlns:a16="http://schemas.microsoft.com/office/drawing/2014/main" xmlns="" val="1629220888"/>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41129140"/>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19408491"/>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5740760"/>
                  </a:ext>
                </a:extLst>
              </a:tr>
            </a:tbl>
          </a:graphicData>
        </a:graphic>
      </p:graphicFrame>
      <p:sp>
        <p:nvSpPr>
          <p:cNvPr id="100" name="正方形/長方形 99"/>
          <p:cNvSpPr/>
          <p:nvPr/>
        </p:nvSpPr>
        <p:spPr>
          <a:xfrm>
            <a:off x="1003951" y="4693225"/>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　　　　　　の　　　　　を満たしていること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101" name="ホームベース 100"/>
          <p:cNvSpPr/>
          <p:nvPr/>
        </p:nvSpPr>
        <p:spPr>
          <a:xfrm>
            <a:off x="589546" y="4365911"/>
            <a:ext cx="1602772"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02" name="正方形/長方形 101"/>
          <p:cNvSpPr/>
          <p:nvPr/>
        </p:nvSpPr>
        <p:spPr>
          <a:xfrm>
            <a:off x="598690" y="4348133"/>
            <a:ext cx="1569660"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研究開発型中小企業</a:t>
            </a:r>
          </a:p>
        </p:txBody>
      </p:sp>
      <p:grpSp>
        <p:nvGrpSpPr>
          <p:cNvPr id="103" name="グループ化 102"/>
          <p:cNvGrpSpPr/>
          <p:nvPr/>
        </p:nvGrpSpPr>
        <p:grpSpPr>
          <a:xfrm>
            <a:off x="520827" y="4682708"/>
            <a:ext cx="576692" cy="227737"/>
            <a:chOff x="514715" y="1055003"/>
            <a:chExt cx="576692" cy="227737"/>
          </a:xfrm>
        </p:grpSpPr>
        <p:sp>
          <p:nvSpPr>
            <p:cNvPr id="104" name="正方形/長方形 103"/>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06" name="グループ化 105"/>
          <p:cNvGrpSpPr/>
          <p:nvPr/>
        </p:nvGrpSpPr>
        <p:grpSpPr>
          <a:xfrm>
            <a:off x="520827" y="4989417"/>
            <a:ext cx="576692" cy="227737"/>
            <a:chOff x="514715" y="1055003"/>
            <a:chExt cx="576692" cy="227737"/>
          </a:xfrm>
        </p:grpSpPr>
        <p:sp>
          <p:nvSpPr>
            <p:cNvPr id="107" name="正方形/長方形 106"/>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09" name="グループ化 108"/>
          <p:cNvGrpSpPr/>
          <p:nvPr/>
        </p:nvGrpSpPr>
        <p:grpSpPr>
          <a:xfrm>
            <a:off x="1788160" y="4676358"/>
            <a:ext cx="576692" cy="227737"/>
            <a:chOff x="514715" y="1055003"/>
            <a:chExt cx="576692" cy="227737"/>
          </a:xfrm>
        </p:grpSpPr>
        <p:sp>
          <p:nvSpPr>
            <p:cNvPr id="110" name="正方形/長方形 109"/>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30" name="グループ化 29"/>
          <p:cNvGrpSpPr/>
          <p:nvPr/>
        </p:nvGrpSpPr>
        <p:grpSpPr>
          <a:xfrm>
            <a:off x="1036128" y="4685961"/>
            <a:ext cx="633415" cy="222579"/>
            <a:chOff x="1090992" y="7602897"/>
            <a:chExt cx="633415" cy="222579"/>
          </a:xfrm>
        </p:grpSpPr>
        <p:sp>
          <p:nvSpPr>
            <p:cNvPr id="113" name="ホームベース 112"/>
            <p:cNvSpPr/>
            <p:nvPr/>
          </p:nvSpPr>
          <p:spPr>
            <a:xfrm>
              <a:off x="1104074" y="7602897"/>
              <a:ext cx="620333"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14" name="正方形/長方形 113"/>
            <p:cNvSpPr/>
            <p:nvPr/>
          </p:nvSpPr>
          <p:spPr>
            <a:xfrm>
              <a:off x="1090992" y="7610032"/>
              <a:ext cx="595035" cy="215444"/>
            </a:xfrm>
            <a:prstGeom prst="rect">
              <a:avLst/>
            </a:prstGeom>
          </p:spPr>
          <p:txBody>
            <a:bodyPr wrap="none" anchor="ctr">
              <a:spAutoFit/>
            </a:bodyPr>
            <a:lstStyle/>
            <a:p>
              <a:r>
                <a:rPr lang="ja-JP" altLang="en-US" sz="800" b="1" dirty="0">
                  <a:solidFill>
                    <a:schemeClr val="bg1"/>
                  </a:solidFill>
                  <a:latin typeface="メイリオ" panose="020B0604030504040204" pitchFamily="50" charset="-128"/>
                  <a:ea typeface="メイリオ" panose="020B0604030504040204" pitchFamily="50" charset="-128"/>
                </a:rPr>
                <a:t>中小企業</a:t>
              </a:r>
            </a:p>
          </p:txBody>
        </p:sp>
      </p:grpSp>
      <p:grpSp>
        <p:nvGrpSpPr>
          <p:cNvPr id="69" name="グループ化 68"/>
          <p:cNvGrpSpPr/>
          <p:nvPr/>
        </p:nvGrpSpPr>
        <p:grpSpPr>
          <a:xfrm>
            <a:off x="1470193" y="3880789"/>
            <a:ext cx="576692" cy="227737"/>
            <a:chOff x="514715" y="1055003"/>
            <a:chExt cx="576692" cy="227737"/>
          </a:xfrm>
        </p:grpSpPr>
        <p:sp>
          <p:nvSpPr>
            <p:cNvPr id="70" name="正方形/長方形 69"/>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2" name="正方形/長方形 1"/>
          <p:cNvSpPr/>
          <p:nvPr/>
        </p:nvSpPr>
        <p:spPr>
          <a:xfrm>
            <a:off x="664163" y="8224718"/>
            <a:ext cx="5740387" cy="1107996"/>
          </a:xfrm>
          <a:prstGeom prst="rect">
            <a:avLst/>
          </a:prstGeom>
        </p:spPr>
        <p:txBody>
          <a:bodyPr wrap="square">
            <a:spAutoFit/>
          </a:bodyPr>
          <a:lstStyle/>
          <a:p>
            <a:r>
              <a:rPr lang="en-US" altLang="ja-JP" sz="600" dirty="0">
                <a:solidFill>
                  <a:srgbClr val="000000"/>
                </a:solidFill>
                <a:latin typeface="Meiryo UI" panose="020B0604030504040204" pitchFamily="50" charset="-128"/>
                <a:ea typeface="Meiryo UI" panose="020B0604030504040204" pitchFamily="50" charset="-128"/>
              </a:rPr>
              <a:t>※1</a:t>
            </a:r>
            <a:r>
              <a:rPr lang="ja-JP" altLang="en-US" sz="600" dirty="0">
                <a:solidFill>
                  <a:srgbClr val="000000"/>
                </a:solidFill>
                <a:latin typeface="Meiryo UI" panose="020B0604030504040204" pitchFamily="50" charset="-128"/>
                <a:ea typeface="Meiryo UI" panose="020B0604030504040204" pitchFamily="50" charset="-128"/>
              </a:rPr>
              <a:t>　酒造組合、酒造組合連合会及び酒造組合中央会であって、その直接又は間接の構成員たる酒類製造業者の</a:t>
            </a:r>
            <a:r>
              <a:rPr lang="en-US" altLang="ja-JP" sz="600" dirty="0">
                <a:solidFill>
                  <a:srgbClr val="000000"/>
                </a:solidFill>
                <a:latin typeface="Meiryo UI" panose="020B0604030504040204" pitchFamily="50" charset="-128"/>
                <a:ea typeface="Meiryo UI" panose="020B0604030504040204" pitchFamily="50" charset="-128"/>
              </a:rPr>
              <a:t>3</a:t>
            </a:r>
            <a:r>
              <a:rPr lang="ja-JP" altLang="en-US" sz="600" dirty="0">
                <a:solidFill>
                  <a:srgbClr val="000000"/>
                </a:solidFill>
                <a:latin typeface="Meiryo UI" panose="020B0604030504040204" pitchFamily="50" charset="-128"/>
                <a:ea typeface="Meiryo UI" panose="020B0604030504040204" pitchFamily="50" charset="-128"/>
              </a:rPr>
              <a:t>分の</a:t>
            </a:r>
            <a:r>
              <a:rPr lang="en-US" altLang="ja-JP" sz="600" dirty="0">
                <a:solidFill>
                  <a:srgbClr val="000000"/>
                </a:solidFill>
                <a:latin typeface="Meiryo UI" panose="020B0604030504040204" pitchFamily="50" charset="-128"/>
                <a:ea typeface="Meiryo UI" panose="020B0604030504040204" pitchFamily="50" charset="-128"/>
              </a:rPr>
              <a:t>2</a:t>
            </a:r>
            <a:r>
              <a:rPr lang="ja-JP" altLang="en-US" sz="600" dirty="0">
                <a:solidFill>
                  <a:srgbClr val="000000"/>
                </a:solidFill>
                <a:latin typeface="Meiryo UI" panose="020B0604030504040204" pitchFamily="50" charset="-128"/>
                <a:ea typeface="Meiryo UI" panose="020B0604030504040204" pitchFamily="50" charset="-128"/>
              </a:rPr>
              <a:t>以上が</a:t>
            </a:r>
            <a:r>
              <a:rPr lang="en-US" altLang="ja-JP" sz="600" dirty="0">
                <a:solidFill>
                  <a:srgbClr val="000000"/>
                </a:solidFill>
                <a:latin typeface="Meiryo UI" panose="020B0604030504040204" pitchFamily="50" charset="-128"/>
                <a:ea typeface="Meiryo UI" panose="020B0604030504040204" pitchFamily="50" charset="-128"/>
              </a:rPr>
              <a:t>3</a:t>
            </a:r>
            <a:r>
              <a:rPr lang="ja-JP" altLang="en-US" sz="600" dirty="0">
                <a:solidFill>
                  <a:srgbClr val="000000"/>
                </a:solidFill>
                <a:latin typeface="Meiryo UI" panose="020B0604030504040204" pitchFamily="50" charset="-128"/>
                <a:ea typeface="Meiryo UI" panose="020B0604030504040204" pitchFamily="50" charset="-128"/>
              </a:rPr>
              <a:t>億円以下の金額をその資本金の額若しくは出資の総額とする法人又は常時</a:t>
            </a:r>
            <a:r>
              <a:rPr lang="en-US" altLang="ja-JP" sz="600" dirty="0">
                <a:solidFill>
                  <a:srgbClr val="000000"/>
                </a:solidFill>
                <a:latin typeface="Meiryo UI" panose="020B0604030504040204" pitchFamily="50" charset="-128"/>
                <a:ea typeface="Meiryo UI" panose="020B0604030504040204" pitchFamily="50" charset="-128"/>
              </a:rPr>
              <a:t>300</a:t>
            </a:r>
            <a:r>
              <a:rPr lang="ja-JP" altLang="en-US" sz="600" dirty="0">
                <a:solidFill>
                  <a:srgbClr val="000000"/>
                </a:solidFill>
                <a:latin typeface="Meiryo UI" panose="020B0604030504040204" pitchFamily="50" charset="-128"/>
                <a:ea typeface="Meiryo UI" panose="020B0604030504040204" pitchFamily="50" charset="-128"/>
              </a:rPr>
              <a:t>人以下の従業員を使用する者であるもの並びに酒販組合、酒販組合連合会及び酒販組合中央会で</a:t>
            </a:r>
            <a:r>
              <a:rPr lang="ja-JP" altLang="en-US" sz="600" dirty="0" err="1">
                <a:solidFill>
                  <a:srgbClr val="000000"/>
                </a:solidFill>
                <a:latin typeface="Meiryo UI" panose="020B0604030504040204" pitchFamily="50" charset="-128"/>
                <a:ea typeface="Meiryo UI" panose="020B0604030504040204" pitchFamily="50" charset="-128"/>
              </a:rPr>
              <a:t>あつて</a:t>
            </a:r>
            <a:r>
              <a:rPr lang="ja-JP" altLang="en-US" sz="600" dirty="0">
                <a:solidFill>
                  <a:srgbClr val="000000"/>
                </a:solidFill>
                <a:latin typeface="Meiryo UI" panose="020B0604030504040204" pitchFamily="50" charset="-128"/>
                <a:ea typeface="Meiryo UI" panose="020B0604030504040204" pitchFamily="50" charset="-128"/>
              </a:rPr>
              <a:t>、その直接又は間接の構成員たる酒類販売業者の</a:t>
            </a:r>
            <a:r>
              <a:rPr lang="en-US" altLang="ja-JP" sz="600" dirty="0">
                <a:solidFill>
                  <a:srgbClr val="000000"/>
                </a:solidFill>
                <a:latin typeface="Meiryo UI" panose="020B0604030504040204" pitchFamily="50" charset="-128"/>
                <a:ea typeface="Meiryo UI" panose="020B0604030504040204" pitchFamily="50" charset="-128"/>
              </a:rPr>
              <a:t>3</a:t>
            </a:r>
            <a:r>
              <a:rPr lang="ja-JP" altLang="en-US" sz="600" dirty="0">
                <a:solidFill>
                  <a:srgbClr val="000000"/>
                </a:solidFill>
                <a:latin typeface="Meiryo UI" panose="020B0604030504040204" pitchFamily="50" charset="-128"/>
                <a:ea typeface="Meiryo UI" panose="020B0604030504040204" pitchFamily="50" charset="-128"/>
              </a:rPr>
              <a:t>分の</a:t>
            </a:r>
            <a:r>
              <a:rPr lang="en-US" altLang="ja-JP" sz="600" dirty="0">
                <a:solidFill>
                  <a:srgbClr val="000000"/>
                </a:solidFill>
                <a:latin typeface="Meiryo UI" panose="020B0604030504040204" pitchFamily="50" charset="-128"/>
                <a:ea typeface="Meiryo UI" panose="020B0604030504040204" pitchFamily="50" charset="-128"/>
              </a:rPr>
              <a:t>2</a:t>
            </a:r>
            <a:r>
              <a:rPr lang="ja-JP" altLang="en-US" sz="600" dirty="0">
                <a:solidFill>
                  <a:srgbClr val="000000"/>
                </a:solidFill>
                <a:latin typeface="Meiryo UI" panose="020B0604030504040204" pitchFamily="50" charset="-128"/>
                <a:ea typeface="Meiryo UI" panose="020B0604030504040204" pitchFamily="50" charset="-128"/>
              </a:rPr>
              <a:t>以上が</a:t>
            </a:r>
            <a:r>
              <a:rPr lang="en-US" altLang="ja-JP" sz="600" dirty="0">
                <a:solidFill>
                  <a:srgbClr val="000000"/>
                </a:solidFill>
                <a:latin typeface="Meiryo UI" panose="020B0604030504040204" pitchFamily="50" charset="-128"/>
                <a:ea typeface="Meiryo UI" panose="020B0604030504040204" pitchFamily="50" charset="-128"/>
              </a:rPr>
              <a:t>5000</a:t>
            </a:r>
            <a:r>
              <a:rPr lang="ja-JP" altLang="en-US" sz="600" dirty="0">
                <a:solidFill>
                  <a:srgbClr val="000000"/>
                </a:solidFill>
                <a:latin typeface="Meiryo UI" panose="020B0604030504040204" pitchFamily="50" charset="-128"/>
                <a:ea typeface="Meiryo UI" panose="020B0604030504040204" pitchFamily="50" charset="-128"/>
              </a:rPr>
              <a:t>万円（酒類卸売業者については、</a:t>
            </a:r>
            <a:r>
              <a:rPr lang="en-US" altLang="ja-JP" sz="600" dirty="0">
                <a:solidFill>
                  <a:srgbClr val="000000"/>
                </a:solidFill>
                <a:latin typeface="Meiryo UI" panose="020B0604030504040204" pitchFamily="50" charset="-128"/>
                <a:ea typeface="Meiryo UI" panose="020B0604030504040204" pitchFamily="50" charset="-128"/>
              </a:rPr>
              <a:t>1</a:t>
            </a:r>
            <a:r>
              <a:rPr lang="ja-JP" altLang="en-US" sz="600" dirty="0">
                <a:solidFill>
                  <a:srgbClr val="000000"/>
                </a:solidFill>
                <a:latin typeface="Meiryo UI" panose="020B0604030504040204" pitchFamily="50" charset="-128"/>
                <a:ea typeface="Meiryo UI" panose="020B0604030504040204" pitchFamily="50" charset="-128"/>
              </a:rPr>
              <a:t>億円）以下の金額をその資本金の額若しくは出資の総額とする法人又は常時</a:t>
            </a:r>
            <a:r>
              <a:rPr lang="en-US" altLang="ja-JP" sz="600" dirty="0">
                <a:solidFill>
                  <a:srgbClr val="000000"/>
                </a:solidFill>
                <a:latin typeface="Meiryo UI" panose="020B0604030504040204" pitchFamily="50" charset="-128"/>
                <a:ea typeface="Meiryo UI" panose="020B0604030504040204" pitchFamily="50" charset="-128"/>
              </a:rPr>
              <a:t>50</a:t>
            </a:r>
            <a:r>
              <a:rPr lang="ja-JP" altLang="en-US" sz="600" dirty="0">
                <a:solidFill>
                  <a:srgbClr val="000000"/>
                </a:solidFill>
                <a:latin typeface="Meiryo UI" panose="020B0604030504040204" pitchFamily="50" charset="-128"/>
                <a:ea typeface="Meiryo UI" panose="020B0604030504040204" pitchFamily="50" charset="-128"/>
              </a:rPr>
              <a:t>人（酒類卸売業者については、</a:t>
            </a:r>
            <a:r>
              <a:rPr lang="en-US" altLang="ja-JP" sz="600" dirty="0">
                <a:solidFill>
                  <a:srgbClr val="000000"/>
                </a:solidFill>
                <a:latin typeface="Meiryo UI" panose="020B0604030504040204" pitchFamily="50" charset="-128"/>
                <a:ea typeface="Meiryo UI" panose="020B0604030504040204" pitchFamily="50" charset="-128"/>
              </a:rPr>
              <a:t>100</a:t>
            </a:r>
            <a:r>
              <a:rPr lang="ja-JP" altLang="en-US" sz="600" dirty="0">
                <a:solidFill>
                  <a:srgbClr val="000000"/>
                </a:solidFill>
                <a:latin typeface="Meiryo UI" panose="020B0604030504040204" pitchFamily="50" charset="-128"/>
                <a:ea typeface="Meiryo UI" panose="020B0604030504040204" pitchFamily="50" charset="-128"/>
              </a:rPr>
              <a:t>人）以下の従業員を使用する者であるものに限ります。</a:t>
            </a:r>
            <a:endParaRPr lang="en-US" altLang="ja-JP" sz="600" dirty="0">
              <a:solidFill>
                <a:srgbClr val="000000"/>
              </a:solidFill>
              <a:latin typeface="Meiryo UI" panose="020B0604030504040204" pitchFamily="50" charset="-128"/>
              <a:ea typeface="Meiryo UI" panose="020B0604030504040204" pitchFamily="50" charset="-128"/>
            </a:endParaRPr>
          </a:p>
          <a:p>
            <a:endParaRPr lang="en-US" altLang="ja-JP" sz="600" dirty="0">
              <a:solidFill>
                <a:srgbClr val="000000"/>
              </a:solidFill>
              <a:latin typeface="Meiryo UI" panose="020B0604030504040204" pitchFamily="50" charset="-128"/>
              <a:ea typeface="Meiryo UI" panose="020B0604030504040204" pitchFamily="50" charset="-128"/>
            </a:endParaRPr>
          </a:p>
          <a:p>
            <a:r>
              <a:rPr lang="en-US" altLang="ja-JP" sz="600" dirty="0">
                <a:solidFill>
                  <a:srgbClr val="000000"/>
                </a:solidFill>
                <a:latin typeface="Meiryo UI" panose="020B0604030504040204" pitchFamily="50" charset="-128"/>
                <a:ea typeface="Meiryo UI" panose="020B0604030504040204" pitchFamily="50" charset="-128"/>
              </a:rPr>
              <a:t>※2</a:t>
            </a:r>
            <a:r>
              <a:rPr lang="ja-JP" altLang="en-US" sz="600" dirty="0">
                <a:solidFill>
                  <a:srgbClr val="000000"/>
                </a:solidFill>
                <a:latin typeface="Meiryo UI" panose="020B0604030504040204" pitchFamily="50" charset="-128"/>
                <a:ea typeface="Meiryo UI" panose="020B0604030504040204" pitchFamily="50" charset="-128"/>
              </a:rPr>
              <a:t>　特定非営利活動促進法第</a:t>
            </a:r>
            <a:r>
              <a:rPr lang="en-US" altLang="ja-JP" sz="600" dirty="0">
                <a:solidFill>
                  <a:srgbClr val="000000"/>
                </a:solidFill>
                <a:latin typeface="Meiryo UI" panose="020B0604030504040204" pitchFamily="50" charset="-128"/>
                <a:ea typeface="Meiryo UI" panose="020B0604030504040204" pitchFamily="50" charset="-128"/>
              </a:rPr>
              <a:t>2</a:t>
            </a:r>
            <a:r>
              <a:rPr lang="ja-JP" altLang="en-US" sz="600" dirty="0">
                <a:solidFill>
                  <a:srgbClr val="000000"/>
                </a:solidFill>
                <a:latin typeface="Meiryo UI" panose="020B0604030504040204" pitchFamily="50" charset="-128"/>
                <a:ea typeface="Meiryo UI" panose="020B0604030504040204" pitchFamily="50" charset="-128"/>
              </a:rPr>
              <a:t>条第</a:t>
            </a:r>
            <a:r>
              <a:rPr lang="en-US" altLang="ja-JP" sz="600" dirty="0">
                <a:solidFill>
                  <a:srgbClr val="000000"/>
                </a:solidFill>
                <a:latin typeface="Meiryo UI" panose="020B0604030504040204" pitchFamily="50" charset="-128"/>
                <a:ea typeface="Meiryo UI" panose="020B0604030504040204" pitchFamily="50" charset="-128"/>
              </a:rPr>
              <a:t>2</a:t>
            </a:r>
            <a:r>
              <a:rPr lang="ja-JP" altLang="en-US" sz="600" dirty="0">
                <a:solidFill>
                  <a:srgbClr val="000000"/>
                </a:solidFill>
                <a:latin typeface="Meiryo UI" panose="020B0604030504040204" pitchFamily="50" charset="-128"/>
                <a:ea typeface="Meiryo UI" panose="020B0604030504040204" pitchFamily="50" charset="-128"/>
              </a:rPr>
              <a:t>項に規定する特定非営利活動法人であって、常時使用する従業員の数が</a:t>
            </a:r>
            <a:r>
              <a:rPr lang="en-US" altLang="ja-JP" sz="600" dirty="0">
                <a:solidFill>
                  <a:srgbClr val="000000"/>
                </a:solidFill>
                <a:latin typeface="Meiryo UI" panose="020B0604030504040204" pitchFamily="50" charset="-128"/>
                <a:ea typeface="Meiryo UI" panose="020B0604030504040204" pitchFamily="50" charset="-128"/>
              </a:rPr>
              <a:t>300</a:t>
            </a:r>
            <a:r>
              <a:rPr lang="ja-JP" altLang="en-US" sz="600" dirty="0">
                <a:solidFill>
                  <a:srgbClr val="000000"/>
                </a:solidFill>
                <a:latin typeface="Meiryo UI" panose="020B0604030504040204" pitchFamily="50" charset="-128"/>
                <a:ea typeface="Meiryo UI" panose="020B0604030504040204" pitchFamily="50" charset="-128"/>
              </a:rPr>
              <a:t>人（小売業に属する事業を主たる事業とする事業者については</a:t>
            </a:r>
            <a:r>
              <a:rPr lang="en-US" altLang="ja-JP" sz="600" dirty="0">
                <a:solidFill>
                  <a:srgbClr val="000000"/>
                </a:solidFill>
                <a:latin typeface="Meiryo UI" panose="020B0604030504040204" pitchFamily="50" charset="-128"/>
                <a:ea typeface="Meiryo UI" panose="020B0604030504040204" pitchFamily="50" charset="-128"/>
              </a:rPr>
              <a:t>50</a:t>
            </a:r>
            <a:r>
              <a:rPr lang="ja-JP" altLang="en-US" sz="600" dirty="0">
                <a:solidFill>
                  <a:srgbClr val="000000"/>
                </a:solidFill>
                <a:latin typeface="Meiryo UI" panose="020B0604030504040204" pitchFamily="50" charset="-128"/>
                <a:ea typeface="Meiryo UI" panose="020B0604030504040204" pitchFamily="50" charset="-128"/>
              </a:rPr>
              <a:t>人、卸売業又はサービス業に属する事業を主たる事業とする事業者については</a:t>
            </a:r>
            <a:r>
              <a:rPr lang="en-US" altLang="ja-JP" sz="600" dirty="0">
                <a:solidFill>
                  <a:srgbClr val="000000"/>
                </a:solidFill>
                <a:latin typeface="Meiryo UI" panose="020B0604030504040204" pitchFamily="50" charset="-128"/>
                <a:ea typeface="Meiryo UI" panose="020B0604030504040204" pitchFamily="50" charset="-128"/>
              </a:rPr>
              <a:t>100</a:t>
            </a:r>
            <a:r>
              <a:rPr lang="ja-JP" altLang="en-US" sz="600" dirty="0">
                <a:solidFill>
                  <a:srgbClr val="000000"/>
                </a:solidFill>
                <a:latin typeface="Meiryo UI" panose="020B0604030504040204" pitchFamily="50" charset="-128"/>
                <a:ea typeface="Meiryo UI" panose="020B0604030504040204" pitchFamily="50" charset="-128"/>
              </a:rPr>
              <a:t>人）以下のものに限ります。</a:t>
            </a:r>
            <a:endParaRPr lang="en-US" altLang="ja-JP" sz="600" dirty="0">
              <a:solidFill>
                <a:srgbClr val="000000"/>
              </a:solidFill>
              <a:latin typeface="Meiryo UI" panose="020B0604030504040204" pitchFamily="50" charset="-128"/>
              <a:ea typeface="Meiryo UI" panose="020B0604030504040204" pitchFamily="50" charset="-128"/>
            </a:endParaRPr>
          </a:p>
          <a:p>
            <a:endParaRPr lang="en-US" altLang="ja-JP" sz="600" dirty="0">
              <a:solidFill>
                <a:srgbClr val="000000"/>
              </a:solidFill>
              <a:latin typeface="Meiryo UI" panose="020B0604030504040204" pitchFamily="50" charset="-128"/>
              <a:ea typeface="Meiryo UI" panose="020B0604030504040204" pitchFamily="50" charset="-128"/>
            </a:endParaRPr>
          </a:p>
          <a:p>
            <a:r>
              <a:rPr lang="en-US" altLang="ja-JP" sz="600" dirty="0">
                <a:solidFill>
                  <a:srgbClr val="000000"/>
                </a:solidFill>
                <a:latin typeface="Meiryo UI" panose="020B0604030504040204" pitchFamily="50" charset="-128"/>
                <a:ea typeface="Meiryo UI" panose="020B0604030504040204" pitchFamily="50" charset="-128"/>
              </a:rPr>
              <a:t>※3</a:t>
            </a:r>
            <a:r>
              <a:rPr lang="ja-JP" altLang="en-US" sz="600" dirty="0">
                <a:solidFill>
                  <a:srgbClr val="000000"/>
                </a:solidFill>
                <a:latin typeface="Meiryo UI" panose="020B0604030504040204" pitchFamily="50" charset="-128"/>
                <a:ea typeface="Meiryo UI" panose="020B0604030504040204" pitchFamily="50" charset="-128"/>
              </a:rPr>
              <a:t>　大企業（　　　　 を満たす中小企業以外の法人）に支配されていないこととは、次のア．及びイ．に該当していることを指します。</a:t>
            </a:r>
            <a:endParaRPr lang="en-US" altLang="ja-JP" sz="6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ア．単独の大企業（　　　　 を満たす中小企業以外の法人）が株式総数又は出資総額の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1/2</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イ．複数の大企業（　　　　 を満たす中小企業以外の法人）が株式総数又は出資総額の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2/3</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p:txBody>
      </p:sp>
      <p:grpSp>
        <p:nvGrpSpPr>
          <p:cNvPr id="72" name="グループ化 71"/>
          <p:cNvGrpSpPr/>
          <p:nvPr/>
        </p:nvGrpSpPr>
        <p:grpSpPr>
          <a:xfrm>
            <a:off x="1068891" y="8974603"/>
            <a:ext cx="576692" cy="169277"/>
            <a:chOff x="524240" y="1064121"/>
            <a:chExt cx="576692" cy="169277"/>
          </a:xfrm>
        </p:grpSpPr>
        <p:sp>
          <p:nvSpPr>
            <p:cNvPr id="73" name="正方形/長方形 72"/>
            <p:cNvSpPr/>
            <p:nvPr/>
          </p:nvSpPr>
          <p:spPr>
            <a:xfrm>
              <a:off x="700788" y="1094015"/>
              <a:ext cx="205242" cy="8810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524240" y="1064121"/>
              <a:ext cx="576692" cy="169277"/>
            </a:xfrm>
            <a:prstGeom prst="rect">
              <a:avLst/>
            </a:prstGeom>
          </p:spPr>
          <p:txBody>
            <a:bodyPr wrap="square">
              <a:spAutoFit/>
            </a:bodyPr>
            <a:lstStyle/>
            <a:p>
              <a:pPr algn="ctr">
                <a:spcBef>
                  <a:spcPts val="0"/>
                </a:spcBef>
              </a:pPr>
              <a:r>
                <a:rPr lang="ja-JP" altLang="en-US" sz="500" b="1" dirty="0">
                  <a:solidFill>
                    <a:schemeClr val="bg1"/>
                  </a:solidFill>
                  <a:latin typeface="メイリオ" panose="020B0604030504040204" pitchFamily="50" charset="-128"/>
                  <a:ea typeface="メイリオ" panose="020B0604030504040204" pitchFamily="50" charset="-128"/>
                </a:rPr>
                <a:t>要件１</a:t>
              </a:r>
              <a:endParaRPr lang="en-US" altLang="ja-JP" sz="500" b="1" dirty="0">
                <a:solidFill>
                  <a:schemeClr val="bg1"/>
                </a:solidFill>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1412474" y="9067370"/>
            <a:ext cx="576692" cy="169277"/>
            <a:chOff x="-2047368" y="8494653"/>
            <a:chExt cx="576692" cy="169277"/>
          </a:xfrm>
        </p:grpSpPr>
        <p:sp>
          <p:nvSpPr>
            <p:cNvPr id="76" name="正方形/長方形 75"/>
            <p:cNvSpPr/>
            <p:nvPr/>
          </p:nvSpPr>
          <p:spPr>
            <a:xfrm>
              <a:off x="-1870820" y="8524547"/>
              <a:ext cx="205242" cy="8810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2047368" y="8494653"/>
              <a:ext cx="576692" cy="169277"/>
            </a:xfrm>
            <a:prstGeom prst="rect">
              <a:avLst/>
            </a:prstGeom>
          </p:spPr>
          <p:txBody>
            <a:bodyPr wrap="square">
              <a:spAutoFit/>
            </a:bodyPr>
            <a:lstStyle/>
            <a:p>
              <a:pPr algn="ctr">
                <a:spcBef>
                  <a:spcPts val="0"/>
                </a:spcBef>
              </a:pPr>
              <a:r>
                <a:rPr lang="ja-JP" altLang="en-US" sz="500" b="1" dirty="0">
                  <a:solidFill>
                    <a:schemeClr val="bg1"/>
                  </a:solidFill>
                  <a:latin typeface="メイリオ" panose="020B0604030504040204" pitchFamily="50" charset="-128"/>
                  <a:ea typeface="メイリオ" panose="020B0604030504040204" pitchFamily="50" charset="-128"/>
                </a:rPr>
                <a:t>要件１</a:t>
              </a:r>
              <a:endParaRPr lang="en-US" altLang="ja-JP" sz="500" b="1" dirty="0">
                <a:solidFill>
                  <a:schemeClr val="bg1"/>
                </a:solidFill>
                <a:latin typeface="メイリオ" panose="020B0604030504040204" pitchFamily="50" charset="-128"/>
                <a:ea typeface="メイリオ" panose="020B0604030504040204" pitchFamily="50" charset="-128"/>
              </a:endParaRPr>
            </a:p>
          </p:txBody>
        </p:sp>
      </p:grpSp>
      <p:grpSp>
        <p:nvGrpSpPr>
          <p:cNvPr id="78" name="グループ化 77"/>
          <p:cNvGrpSpPr/>
          <p:nvPr/>
        </p:nvGrpSpPr>
        <p:grpSpPr>
          <a:xfrm>
            <a:off x="1412471" y="9157864"/>
            <a:ext cx="576692" cy="169277"/>
            <a:chOff x="-2047368" y="8494653"/>
            <a:chExt cx="576692" cy="169277"/>
          </a:xfrm>
        </p:grpSpPr>
        <p:sp>
          <p:nvSpPr>
            <p:cNvPr id="79" name="正方形/長方形 78"/>
            <p:cNvSpPr/>
            <p:nvPr/>
          </p:nvSpPr>
          <p:spPr>
            <a:xfrm>
              <a:off x="-1870820" y="8524547"/>
              <a:ext cx="205242" cy="8810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2047368" y="8494653"/>
              <a:ext cx="576692" cy="169277"/>
            </a:xfrm>
            <a:prstGeom prst="rect">
              <a:avLst/>
            </a:prstGeom>
          </p:spPr>
          <p:txBody>
            <a:bodyPr wrap="square">
              <a:spAutoFit/>
            </a:bodyPr>
            <a:lstStyle/>
            <a:p>
              <a:pPr algn="ctr">
                <a:spcBef>
                  <a:spcPts val="0"/>
                </a:spcBef>
              </a:pPr>
              <a:r>
                <a:rPr lang="ja-JP" altLang="en-US" sz="500" b="1" dirty="0">
                  <a:solidFill>
                    <a:schemeClr val="bg1"/>
                  </a:solidFill>
                  <a:latin typeface="メイリオ" panose="020B0604030504040204" pitchFamily="50" charset="-128"/>
                  <a:ea typeface="メイリオ" panose="020B0604030504040204" pitchFamily="50" charset="-128"/>
                </a:rPr>
                <a:t>要件１</a:t>
              </a:r>
              <a:endParaRPr lang="en-US" altLang="ja-JP" sz="500" b="1" dirty="0">
                <a:solidFill>
                  <a:schemeClr val="bg1"/>
                </a:solidFill>
                <a:latin typeface="メイリオ" panose="020B0604030504040204" pitchFamily="50" charset="-128"/>
                <a:ea typeface="メイリオ" panose="020B0604030504040204" pitchFamily="50" charset="-128"/>
              </a:endParaRPr>
            </a:p>
          </p:txBody>
        </p:sp>
      </p:grpSp>
      <p:sp>
        <p:nvSpPr>
          <p:cNvPr id="12" name="スライド番号プレースホルダー 11"/>
          <p:cNvSpPr>
            <a:spLocks noGrp="1"/>
          </p:cNvSpPr>
          <p:nvPr>
            <p:ph type="sldNum" sz="quarter" idx="4"/>
          </p:nvPr>
        </p:nvSpPr>
        <p:spPr>
          <a:xfrm>
            <a:off x="6538" y="9545652"/>
            <a:ext cx="369477" cy="359706"/>
          </a:xfrm>
        </p:spPr>
        <p:txBody>
          <a:bodyPr/>
          <a:lstStyle/>
          <a:p>
            <a:fld id="{C1F4B784-7842-48BD-97F4-60A65E06F705}" type="slidenum">
              <a:rPr kumimoji="1" lang="ja-JP" altLang="en-US" smtClean="0"/>
              <a:t>2</a:t>
            </a:fld>
            <a:endParaRPr kumimoji="1" lang="ja-JP" altLang="en-US"/>
          </a:p>
        </p:txBody>
      </p:sp>
      <p:sp>
        <p:nvSpPr>
          <p:cNvPr id="57" name="正方形/長方形 56"/>
          <p:cNvSpPr/>
          <p:nvPr/>
        </p:nvSpPr>
        <p:spPr>
          <a:xfrm>
            <a:off x="1001017" y="5000911"/>
            <a:ext cx="5542192" cy="1692771"/>
          </a:xfrm>
          <a:prstGeom prst="rect">
            <a:avLst/>
          </a:prstGeom>
        </p:spPr>
        <p:txBody>
          <a:bodyPr wrap="square">
            <a:spAutoFit/>
          </a:bodyPr>
          <a:lstStyle/>
          <a:p>
            <a:r>
              <a:rPr lang="ja-JP" altLang="en-US" sz="800" dirty="0">
                <a:solidFill>
                  <a:srgbClr val="000000"/>
                </a:solidFill>
                <a:latin typeface="メイリオ" panose="020B0604030504040204" pitchFamily="50" charset="-128"/>
                <a:ea typeface="メイリオ" panose="020B0604030504040204" pitchFamily="50" charset="-128"/>
              </a:rPr>
              <a:t>①試験研究費等比率が収入金額の</a:t>
            </a:r>
            <a:r>
              <a:rPr lang="en-US" altLang="ja-JP" sz="800" dirty="0">
                <a:solidFill>
                  <a:srgbClr val="000000"/>
                </a:solidFill>
                <a:latin typeface="メイリオ" panose="020B0604030504040204" pitchFamily="50" charset="-128"/>
                <a:ea typeface="メイリオ" panose="020B0604030504040204" pitchFamily="50" charset="-128"/>
              </a:rPr>
              <a:t>3</a:t>
            </a:r>
            <a:r>
              <a:rPr lang="ja-JP" altLang="en-US" sz="800" dirty="0">
                <a:solidFill>
                  <a:srgbClr val="000000"/>
                </a:solidFill>
                <a:latin typeface="メイリオ" panose="020B0604030504040204" pitchFamily="50" charset="-128"/>
                <a:ea typeface="メイリオ" panose="020B0604030504040204" pitchFamily="50" charset="-128"/>
              </a:rPr>
              <a:t>％超　</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b="1" dirty="0">
                <a:solidFill>
                  <a:srgbClr val="FF0000"/>
                </a:solidFill>
                <a:latin typeface="メイリオ" panose="020B0604030504040204" pitchFamily="50" charset="-128"/>
                <a:ea typeface="メイリオ" panose="020B0604030504040204" pitchFamily="50" charset="-128"/>
              </a:rPr>
              <a:t>または　</a:t>
            </a:r>
            <a:endParaRPr lang="en-US" altLang="ja-JP" sz="800" b="1" dirty="0">
              <a:solidFill>
                <a:srgbClr val="FF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②以下のいずれかの事業等の成果に関する特許発明又は発明（計画・事業の終了の日から起算して</a:t>
            </a:r>
            <a:r>
              <a:rPr lang="en-US" altLang="ja-JP" sz="800" dirty="0">
                <a:solidFill>
                  <a:srgbClr val="000000"/>
                </a:solidFill>
                <a:latin typeface="メイリオ" panose="020B0604030504040204" pitchFamily="50" charset="-128"/>
                <a:ea typeface="メイリオ" panose="020B0604030504040204" pitchFamily="50" charset="-128"/>
              </a:rPr>
              <a:t>2</a:t>
            </a:r>
            <a:r>
              <a:rPr lang="ja-JP" altLang="en-US" sz="800" dirty="0">
                <a:solidFill>
                  <a:srgbClr val="000000"/>
                </a:solidFill>
                <a:latin typeface="メイリオ" panose="020B0604030504040204" pitchFamily="50" charset="-128"/>
                <a:ea typeface="メイリオ" panose="020B0604030504040204" pitchFamily="50" charset="-128"/>
              </a:rPr>
              <a:t>年以内に出願されたもの）</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・中小企業技術革新制度（</a:t>
            </a:r>
            <a:r>
              <a:rPr lang="en-US" altLang="ja-JP" sz="800" dirty="0">
                <a:solidFill>
                  <a:srgbClr val="000000"/>
                </a:solidFill>
                <a:latin typeface="メイリオ" panose="020B0604030504040204" pitchFamily="50" charset="-128"/>
                <a:ea typeface="メイリオ" panose="020B0604030504040204" pitchFamily="50" charset="-128"/>
              </a:rPr>
              <a:t>SBIR</a:t>
            </a:r>
            <a:r>
              <a:rPr lang="ja-JP" altLang="en-US" sz="800" dirty="0">
                <a:solidFill>
                  <a:srgbClr val="000000"/>
                </a:solidFill>
                <a:latin typeface="メイリオ" panose="020B0604030504040204" pitchFamily="50" charset="-128"/>
                <a:ea typeface="メイリオ" panose="020B0604030504040204" pitchFamily="50" charset="-128"/>
              </a:rPr>
              <a:t>）の補助金等交付事業</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・承認経営革新計画における技術に関する研究開発事業</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・認定異分野連携新事業分野開拓計画における技術に関する研究開発事業</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・中小企業のものづくり基盤技術の高度化に関する法律の認定計画における特定研究開発等</a:t>
            </a:r>
          </a:p>
          <a:p>
            <a:r>
              <a:rPr lang="ja-JP" altLang="en-US" sz="800" b="1" dirty="0">
                <a:solidFill>
                  <a:srgbClr val="FF0000"/>
                </a:solidFill>
                <a:latin typeface="メイリオ" panose="020B0604030504040204" pitchFamily="50" charset="-128"/>
                <a:ea typeface="メイリオ" panose="020B0604030504040204" pitchFamily="50" charset="-128"/>
              </a:rPr>
              <a:t>または</a:t>
            </a:r>
            <a:endParaRPr lang="en-US" altLang="ja-JP" sz="800" b="1" dirty="0">
              <a:solidFill>
                <a:srgbClr val="FF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③以下のいずれかの計画に従って承継した特許権又は特許を受ける権利に関する特許発明又は発明</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・承認経営革新計画</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・認定異分野連携新事業分野開拓計画</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・中小企業のものづくり基盤技術の高度化に関する法律の認定計画</a:t>
            </a:r>
          </a:p>
        </p:txBody>
      </p:sp>
      <p:sp>
        <p:nvSpPr>
          <p:cNvPr id="6" name="正方形/長方形 5"/>
          <p:cNvSpPr/>
          <p:nvPr/>
        </p:nvSpPr>
        <p:spPr>
          <a:xfrm>
            <a:off x="4147519" y="6799986"/>
            <a:ext cx="1875401" cy="276999"/>
          </a:xfrm>
          <a:prstGeom prst="rect">
            <a:avLst/>
          </a:prstGeom>
        </p:spPr>
        <p:txBody>
          <a:bodyPr wrap="square">
            <a:spAutoFit/>
          </a:bodyPr>
          <a:lstStyle/>
          <a:p>
            <a:r>
              <a:rPr lang="en-US" altLang="ja-JP" sz="600" dirty="0">
                <a:solidFill>
                  <a:srgbClr val="000000"/>
                </a:solidFill>
                <a:latin typeface="Meiryo" panose="020B0604030504040204" pitchFamily="50" charset="-128"/>
                <a:ea typeface="Meiryo" panose="020B0604030504040204" pitchFamily="50" charset="-128"/>
              </a:rPr>
              <a:t>※</a:t>
            </a:r>
            <a:r>
              <a:rPr lang="ja-JP" altLang="en-US" sz="600" dirty="0">
                <a:solidFill>
                  <a:srgbClr val="000000"/>
                </a:solidFill>
                <a:latin typeface="Meiryo" panose="020B0604030504040204" pitchFamily="50" charset="-128"/>
                <a:ea typeface="Meiryo" panose="020B0604030504040204" pitchFamily="50" charset="-128"/>
              </a:rPr>
              <a:t>国際出願に係る手数料の場合、日本の特許庁に日本語で国際出願をする場合に対象となります。</a:t>
            </a:r>
            <a:endParaRPr lang="ja-JP" altLang="en-US" sz="600" dirty="0"/>
          </a:p>
        </p:txBody>
      </p:sp>
    </p:spTree>
    <p:extLst>
      <p:ext uri="{BB962C8B-B14F-4D97-AF65-F5344CB8AC3E}">
        <p14:creationId xmlns:p14="http://schemas.microsoft.com/office/powerpoint/2010/main" val="54345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1" y="-5800"/>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 49"/>
          <p:cNvSpPr/>
          <p:nvPr/>
        </p:nvSpPr>
        <p:spPr>
          <a:xfrm>
            <a:off x="5255455" y="1168749"/>
            <a:ext cx="3312000" cy="3312000"/>
          </a:xfrm>
          <a:prstGeom prst="pie">
            <a:avLst>
              <a:gd name="adj1" fmla="val 5405644"/>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フリーフォーム 48"/>
          <p:cNvSpPr/>
          <p:nvPr/>
        </p:nvSpPr>
        <p:spPr>
          <a:xfrm>
            <a:off x="-18288"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7472" y="219456"/>
            <a:ext cx="6245352" cy="942936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47472" y="221488"/>
            <a:ext cx="6245352" cy="307848"/>
          </a:xfrm>
          <a:prstGeom prst="rect">
            <a:avLst/>
          </a:prstGeom>
          <a:solidFill>
            <a:schemeClr val="accent2"/>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１．中小企業（法人）を対象とした軽減措置</a:t>
            </a:r>
          </a:p>
        </p:txBody>
      </p:sp>
      <p:sp>
        <p:nvSpPr>
          <p:cNvPr id="46" name="Rectangle 10"/>
          <p:cNvSpPr>
            <a:spLocks noChangeArrowheads="1"/>
          </p:cNvSpPr>
          <p:nvPr/>
        </p:nvSpPr>
        <p:spPr bwMode="auto">
          <a:xfrm>
            <a:off x="673688" y="6905323"/>
            <a:ext cx="3672585" cy="747702"/>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t"/>
          <a:lstStyle/>
          <a:p>
            <a:pPr lvl="0" fontAlgn="ctr">
              <a:defRPr/>
            </a:pPr>
            <a:endParaRPr lang="en-US" altLang="zh-TW" sz="800" dirty="0">
              <a:latin typeface="Meiryo UI" panose="020B0604030504040204" pitchFamily="50" charset="-128"/>
              <a:ea typeface="Meiryo UI" panose="020B0604030504040204" pitchFamily="50" charset="-128"/>
            </a:endParaRPr>
          </a:p>
        </p:txBody>
      </p:sp>
      <p:sp>
        <p:nvSpPr>
          <p:cNvPr id="105" name="Rectangle 10"/>
          <p:cNvSpPr>
            <a:spLocks noChangeArrowheads="1"/>
          </p:cNvSpPr>
          <p:nvPr/>
        </p:nvSpPr>
        <p:spPr bwMode="auto">
          <a:xfrm>
            <a:off x="642103" y="7360190"/>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106" name="角丸四角形 105"/>
          <p:cNvSpPr/>
          <p:nvPr/>
        </p:nvSpPr>
        <p:spPr>
          <a:xfrm>
            <a:off x="472440" y="6756052"/>
            <a:ext cx="6025896" cy="2782091"/>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ホームベース 109"/>
          <p:cNvSpPr/>
          <p:nvPr/>
        </p:nvSpPr>
        <p:spPr>
          <a:xfrm>
            <a:off x="573023" y="6828530"/>
            <a:ext cx="5423917" cy="205200"/>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11" name="正方形/長方形 110"/>
          <p:cNvSpPr/>
          <p:nvPr/>
        </p:nvSpPr>
        <p:spPr>
          <a:xfrm>
            <a:off x="569138" y="6822724"/>
            <a:ext cx="5481142" cy="276999"/>
          </a:xfrm>
          <a:prstGeom prst="rect">
            <a:avLst/>
          </a:prstGeom>
        </p:spPr>
        <p:txBody>
          <a:bodyPr wrap="squar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福島復興再生特別措置法の認定重点推進計画に基づいて事業を行う中小企業</a:t>
            </a:r>
          </a:p>
        </p:txBody>
      </p:sp>
      <p:grpSp>
        <p:nvGrpSpPr>
          <p:cNvPr id="112" name="グループ化 111"/>
          <p:cNvGrpSpPr/>
          <p:nvPr/>
        </p:nvGrpSpPr>
        <p:grpSpPr>
          <a:xfrm>
            <a:off x="504047" y="7154287"/>
            <a:ext cx="576692" cy="227737"/>
            <a:chOff x="514715" y="1055003"/>
            <a:chExt cx="576692" cy="227737"/>
          </a:xfrm>
        </p:grpSpPr>
        <p:sp>
          <p:nvSpPr>
            <p:cNvPr id="113" name="正方形/長方形 112"/>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51" name="角丸四角形 50"/>
          <p:cNvSpPr/>
          <p:nvPr/>
        </p:nvSpPr>
        <p:spPr>
          <a:xfrm>
            <a:off x="472059" y="2517253"/>
            <a:ext cx="6025896" cy="4100093"/>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576582" y="4408931"/>
            <a:ext cx="5827968" cy="1198885"/>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3" name="表 52"/>
          <p:cNvGraphicFramePr>
            <a:graphicFrameLocks noGrp="1"/>
          </p:cNvGraphicFramePr>
          <p:nvPr>
            <p:extLst>
              <p:ext uri="{D42A27DB-BD31-4B8C-83A1-F6EECF244321}">
                <p14:modId xmlns:p14="http://schemas.microsoft.com/office/powerpoint/2010/main" val="676486034"/>
              </p:ext>
            </p:extLst>
          </p:nvPr>
        </p:nvGraphicFramePr>
        <p:xfrm>
          <a:off x="3468881" y="4491889"/>
          <a:ext cx="2841484" cy="1066800"/>
        </p:xfrm>
        <a:graphic>
          <a:graphicData uri="http://schemas.openxmlformats.org/drawingml/2006/table">
            <a:tbl>
              <a:tblPr firstRow="1" bandRow="1">
                <a:tableStyleId>{5940675A-B579-460E-94D1-54222C63F5DA}</a:tableStyleId>
              </a:tblPr>
              <a:tblGrid>
                <a:gridCol w="1277860">
                  <a:extLst>
                    <a:ext uri="{9D8B030D-6E8A-4147-A177-3AD203B41FA5}">
                      <a16:colId xmlns:a16="http://schemas.microsoft.com/office/drawing/2014/main" xmlns="" val="169354147"/>
                    </a:ext>
                  </a:extLst>
                </a:gridCol>
                <a:gridCol w="1563624">
                  <a:extLst>
                    <a:ext uri="{9D8B030D-6E8A-4147-A177-3AD203B41FA5}">
                      <a16:colId xmlns:a16="http://schemas.microsoft.com/office/drawing/2014/main" xmlns="" val="567691207"/>
                    </a:ext>
                  </a:extLst>
                </a:gridCol>
              </a:tblGrid>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＜国際出願＞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kumimoji="1" lang="ja-JP" altLang="en-US" sz="800" dirty="0">
                          <a:latin typeface="Meiryo UI" panose="020B0604030504040204" pitchFamily="50" charset="-128"/>
                          <a:ea typeface="Meiryo UI" panose="020B0604030504040204" pitchFamily="50" charset="-128"/>
                        </a:rPr>
                        <a:t>送付手数料・調査手数料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kumimoji="1" lang="zh-TW" altLang="en-US" sz="800" dirty="0">
                          <a:latin typeface="Meiryo UI" panose="020B0604030504040204" pitchFamily="50" charset="-128"/>
                          <a:ea typeface="Meiryo UI" panose="020B0604030504040204" pitchFamily="50" charset="-128"/>
                        </a:rPr>
                        <a:t>予備審査手数料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r>
                        <a:rPr lang="ja-JP" altLang="en-US" sz="800" dirty="0">
                          <a:latin typeface="Meiryo UI" panose="020B0604030504040204" pitchFamily="50" charset="-128"/>
                          <a:ea typeface="Meiryo UI" panose="020B0604030504040204" pitchFamily="50" charset="-128"/>
                        </a:rPr>
                        <a:t>国際出願手数料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zh-TW" sz="800" b="1" u="sng" dirty="0">
                          <a:latin typeface="Meiryo UI" panose="020B0604030504040204" pitchFamily="50" charset="-128"/>
                          <a:ea typeface="Meiryo UI" panose="020B0604030504040204" pitchFamily="50" charset="-128"/>
                        </a:rPr>
                        <a:t>2</a:t>
                      </a:r>
                      <a:r>
                        <a:rPr lang="en-US" altLang="ja-JP" sz="800" b="1" u="sng"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19478822"/>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取扱手数料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zh-TW" sz="800" b="1" u="sng" dirty="0">
                          <a:latin typeface="Meiryo UI" panose="020B0604030504040204" pitchFamily="50" charset="-128"/>
                          <a:ea typeface="Meiryo UI" panose="020B0604030504040204" pitchFamily="50" charset="-128"/>
                        </a:rPr>
                        <a:t>2</a:t>
                      </a:r>
                      <a:r>
                        <a:rPr lang="en-US" altLang="ja-JP" sz="800" b="1" u="sng"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3498744"/>
                  </a:ext>
                </a:extLst>
              </a:tr>
            </a:tbl>
          </a:graphicData>
        </a:graphic>
      </p:graphicFrame>
      <p:sp>
        <p:nvSpPr>
          <p:cNvPr id="54" name="フローチャート: 代替処理 53"/>
          <p:cNvSpPr/>
          <p:nvPr/>
        </p:nvSpPr>
        <p:spPr>
          <a:xfrm>
            <a:off x="801796" y="4743840"/>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690952" y="4806532"/>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graphicFrame>
        <p:nvGraphicFramePr>
          <p:cNvPr id="56" name="表 55"/>
          <p:cNvGraphicFramePr>
            <a:graphicFrameLocks noGrp="1"/>
          </p:cNvGraphicFramePr>
          <p:nvPr>
            <p:extLst>
              <p:ext uri="{D42A27DB-BD31-4B8C-83A1-F6EECF244321}">
                <p14:modId xmlns:p14="http://schemas.microsoft.com/office/powerpoint/2010/main" val="2645449400"/>
              </p:ext>
            </p:extLst>
          </p:nvPr>
        </p:nvGraphicFramePr>
        <p:xfrm>
          <a:off x="1512701" y="4490628"/>
          <a:ext cx="1956180" cy="640080"/>
        </p:xfrm>
        <a:graphic>
          <a:graphicData uri="http://schemas.openxmlformats.org/drawingml/2006/table">
            <a:tbl>
              <a:tblPr firstRow="1" bandRow="1">
                <a:tableStyleId>{5940675A-B579-460E-94D1-54222C63F5DA}</a:tableStyleId>
              </a:tblPr>
              <a:tblGrid>
                <a:gridCol w="1024608">
                  <a:extLst>
                    <a:ext uri="{9D8B030D-6E8A-4147-A177-3AD203B41FA5}">
                      <a16:colId xmlns:a16="http://schemas.microsoft.com/office/drawing/2014/main" xmlns="" val="2812266437"/>
                    </a:ext>
                  </a:extLst>
                </a:gridCol>
                <a:gridCol w="931572">
                  <a:extLst>
                    <a:ext uri="{9D8B030D-6E8A-4147-A177-3AD203B41FA5}">
                      <a16:colId xmlns:a16="http://schemas.microsoft.com/office/drawing/2014/main" xmlns="" val="1629220888"/>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41129140"/>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19408491"/>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5740760"/>
                  </a:ext>
                </a:extLst>
              </a:tr>
            </a:tbl>
          </a:graphicData>
        </a:graphic>
      </p:graphicFrame>
      <p:sp>
        <p:nvSpPr>
          <p:cNvPr id="57" name="正方形/長方形 56"/>
          <p:cNvSpPr/>
          <p:nvPr/>
        </p:nvSpPr>
        <p:spPr>
          <a:xfrm>
            <a:off x="982615" y="2891095"/>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従業員</a:t>
            </a:r>
            <a:r>
              <a:rPr lang="en-US" altLang="ja-JP" sz="800" dirty="0">
                <a:solidFill>
                  <a:srgbClr val="000000"/>
                </a:solidFill>
                <a:latin typeface="メイリオ" panose="020B0604030504040204" pitchFamily="50" charset="-128"/>
                <a:ea typeface="メイリオ" panose="020B0604030504040204" pitchFamily="50" charset="-128"/>
              </a:rPr>
              <a:t>20</a:t>
            </a:r>
            <a:r>
              <a:rPr lang="ja-JP" altLang="en-US" sz="800" dirty="0">
                <a:solidFill>
                  <a:srgbClr val="000000"/>
                </a:solidFill>
                <a:latin typeface="メイリオ" panose="020B0604030504040204" pitchFamily="50" charset="-128"/>
                <a:ea typeface="メイリオ" panose="020B0604030504040204" pitchFamily="50" charset="-128"/>
              </a:rPr>
              <a:t>人以下（商業又はサービス業は</a:t>
            </a:r>
            <a:r>
              <a:rPr lang="en-US" altLang="ja-JP" sz="800" dirty="0">
                <a:solidFill>
                  <a:srgbClr val="000000"/>
                </a:solidFill>
                <a:latin typeface="メイリオ" panose="020B0604030504040204" pitchFamily="50" charset="-128"/>
                <a:ea typeface="メイリオ" panose="020B0604030504040204" pitchFamily="50" charset="-128"/>
              </a:rPr>
              <a:t>5</a:t>
            </a:r>
            <a:r>
              <a:rPr lang="ja-JP" altLang="en-US" sz="800" dirty="0">
                <a:solidFill>
                  <a:srgbClr val="000000"/>
                </a:solidFill>
                <a:latin typeface="メイリオ" panose="020B0604030504040204" pitchFamily="50" charset="-128"/>
                <a:ea typeface="メイリオ" panose="020B0604030504040204" pitchFamily="50" charset="-128"/>
              </a:rPr>
              <a:t>人以下）の法人であること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58" name="ホームベース 57"/>
          <p:cNvSpPr/>
          <p:nvPr/>
        </p:nvSpPr>
        <p:spPr>
          <a:xfrm>
            <a:off x="575830" y="2601881"/>
            <a:ext cx="1041617"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59" name="正方形/長方形 58"/>
          <p:cNvSpPr/>
          <p:nvPr/>
        </p:nvSpPr>
        <p:spPr>
          <a:xfrm>
            <a:off x="584974" y="2584103"/>
            <a:ext cx="954107"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小規模企業</a:t>
            </a:r>
          </a:p>
        </p:txBody>
      </p:sp>
      <p:grpSp>
        <p:nvGrpSpPr>
          <p:cNvPr id="60" name="グループ化 59"/>
          <p:cNvGrpSpPr/>
          <p:nvPr/>
        </p:nvGrpSpPr>
        <p:grpSpPr>
          <a:xfrm>
            <a:off x="507111" y="2880578"/>
            <a:ext cx="576692" cy="227737"/>
            <a:chOff x="514715" y="1055003"/>
            <a:chExt cx="576692" cy="227737"/>
          </a:xfrm>
        </p:grpSpPr>
        <p:sp>
          <p:nvSpPr>
            <p:cNvPr id="61" name="正方形/長方形 60"/>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63" name="グループ化 62"/>
          <p:cNvGrpSpPr/>
          <p:nvPr/>
        </p:nvGrpSpPr>
        <p:grpSpPr>
          <a:xfrm>
            <a:off x="507111" y="3187287"/>
            <a:ext cx="576692" cy="227737"/>
            <a:chOff x="514715" y="1055003"/>
            <a:chExt cx="576692" cy="227737"/>
          </a:xfrm>
        </p:grpSpPr>
        <p:sp>
          <p:nvSpPr>
            <p:cNvPr id="64" name="正方形/長方形 63"/>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978487" y="3187602"/>
            <a:ext cx="4608954" cy="215444"/>
          </a:xfrm>
          <a:prstGeom prst="rect">
            <a:avLst/>
          </a:prstGeom>
        </p:spPr>
        <p:txBody>
          <a:bodyPr wrap="non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大企業（　　　　　　  の 　　　　を満たす中小企業以外の法人）に支配されていないこと</a:t>
            </a:r>
            <a:r>
              <a:rPr lang="en-US" altLang="ja-JP" sz="800" baseline="30000" dirty="0">
                <a:solidFill>
                  <a:srgbClr val="000000"/>
                </a:solidFill>
                <a:latin typeface="メイリオ" panose="020B0604030504040204" pitchFamily="50" charset="-128"/>
                <a:ea typeface="メイリオ" panose="020B0604030504040204" pitchFamily="50" charset="-128"/>
              </a:rPr>
              <a:t>※1</a:t>
            </a:r>
            <a:endParaRPr lang="ja-JP" altLang="en-US" sz="800" baseline="30000" dirty="0">
              <a:solidFill>
                <a:srgbClr val="000000"/>
              </a:solidFill>
              <a:latin typeface="メイリオ" panose="020B0604030504040204" pitchFamily="50" charset="-128"/>
              <a:ea typeface="メイリオ" panose="020B0604030504040204" pitchFamily="50" charset="-128"/>
            </a:endParaRPr>
          </a:p>
        </p:txBody>
      </p:sp>
      <p:grpSp>
        <p:nvGrpSpPr>
          <p:cNvPr id="95" name="グループ化 94"/>
          <p:cNvGrpSpPr/>
          <p:nvPr/>
        </p:nvGrpSpPr>
        <p:grpSpPr>
          <a:xfrm>
            <a:off x="2215167" y="3170996"/>
            <a:ext cx="576692" cy="227737"/>
            <a:chOff x="514715" y="1055003"/>
            <a:chExt cx="576692" cy="227737"/>
          </a:xfrm>
        </p:grpSpPr>
        <p:sp>
          <p:nvSpPr>
            <p:cNvPr id="96" name="正方形/長方形 95"/>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25" name="グループ化 124"/>
          <p:cNvGrpSpPr/>
          <p:nvPr/>
        </p:nvGrpSpPr>
        <p:grpSpPr>
          <a:xfrm>
            <a:off x="1491823" y="3171516"/>
            <a:ext cx="633415" cy="222579"/>
            <a:chOff x="1090992" y="7602897"/>
            <a:chExt cx="633415" cy="222579"/>
          </a:xfrm>
        </p:grpSpPr>
        <p:sp>
          <p:nvSpPr>
            <p:cNvPr id="126" name="ホームベース 125"/>
            <p:cNvSpPr/>
            <p:nvPr/>
          </p:nvSpPr>
          <p:spPr>
            <a:xfrm>
              <a:off x="1104074" y="7602897"/>
              <a:ext cx="620333"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27" name="正方形/長方形 126"/>
            <p:cNvSpPr/>
            <p:nvPr/>
          </p:nvSpPr>
          <p:spPr>
            <a:xfrm>
              <a:off x="1090992" y="7610032"/>
              <a:ext cx="595035" cy="215444"/>
            </a:xfrm>
            <a:prstGeom prst="rect">
              <a:avLst/>
            </a:prstGeom>
          </p:spPr>
          <p:txBody>
            <a:bodyPr wrap="none" anchor="ctr">
              <a:spAutoFit/>
            </a:bodyPr>
            <a:lstStyle/>
            <a:p>
              <a:r>
                <a:rPr lang="ja-JP" altLang="en-US" sz="800" b="1" dirty="0">
                  <a:solidFill>
                    <a:schemeClr val="bg1"/>
                  </a:solidFill>
                  <a:latin typeface="メイリオ" panose="020B0604030504040204" pitchFamily="50" charset="-128"/>
                  <a:ea typeface="メイリオ" panose="020B0604030504040204" pitchFamily="50" charset="-128"/>
                </a:rPr>
                <a:t>中小企業</a:t>
              </a:r>
            </a:p>
          </p:txBody>
        </p:sp>
      </p:grpSp>
      <p:sp>
        <p:nvSpPr>
          <p:cNvPr id="128" name="正方形/長方形 127"/>
          <p:cNvSpPr/>
          <p:nvPr/>
        </p:nvSpPr>
        <p:spPr>
          <a:xfrm>
            <a:off x="982615" y="3775015"/>
            <a:ext cx="4471416" cy="215444"/>
          </a:xfrm>
          <a:prstGeom prst="rect">
            <a:avLst/>
          </a:prstGeom>
        </p:spPr>
        <p:txBody>
          <a:bodyPr wrap="square">
            <a:spAutoFit/>
          </a:bodyPr>
          <a:lstStyle/>
          <a:p>
            <a:pPr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設立後</a:t>
            </a:r>
            <a:r>
              <a:rPr lang="en-US" altLang="ja-JP" sz="800" dirty="0">
                <a:solidFill>
                  <a:srgbClr val="000000"/>
                </a:solidFill>
                <a:latin typeface="メイリオ" panose="020B0604030504040204" pitchFamily="50" charset="-128"/>
                <a:ea typeface="メイリオ" panose="020B0604030504040204" pitchFamily="50" charset="-128"/>
              </a:rPr>
              <a:t>10</a:t>
            </a:r>
            <a:r>
              <a:rPr lang="ja-JP" altLang="en-US" sz="800" dirty="0">
                <a:solidFill>
                  <a:srgbClr val="000000"/>
                </a:solidFill>
                <a:latin typeface="メイリオ" panose="020B0604030504040204" pitchFamily="50" charset="-128"/>
                <a:ea typeface="メイリオ" panose="020B0604030504040204" pitchFamily="50" charset="-128"/>
              </a:rPr>
              <a:t>年を経過しておらず</a:t>
            </a:r>
            <a:r>
              <a:rPr lang="zh-TW" altLang="en-US" sz="800" dirty="0">
                <a:solidFill>
                  <a:srgbClr val="000000"/>
                </a:solidFill>
                <a:latin typeface="メイリオ" panose="020B0604030504040204" pitchFamily="50" charset="-128"/>
                <a:ea typeface="メイリオ" panose="020B0604030504040204" pitchFamily="50" charset="-128"/>
              </a:rPr>
              <a:t>資本金</a:t>
            </a:r>
            <a:r>
              <a:rPr lang="ja-JP" altLang="en-US" sz="800" dirty="0">
                <a:solidFill>
                  <a:srgbClr val="000000"/>
                </a:solidFill>
                <a:latin typeface="メイリオ" panose="020B0604030504040204" pitchFamily="50" charset="-128"/>
                <a:ea typeface="メイリオ" panose="020B0604030504040204" pitchFamily="50" charset="-128"/>
              </a:rPr>
              <a:t>額又は出資総額が</a:t>
            </a:r>
            <a:r>
              <a:rPr lang="en-US" altLang="ja-JP" sz="800" dirty="0">
                <a:solidFill>
                  <a:srgbClr val="000000"/>
                </a:solidFill>
                <a:latin typeface="メイリオ" panose="020B0604030504040204" pitchFamily="50" charset="-128"/>
                <a:ea typeface="メイリオ" panose="020B0604030504040204" pitchFamily="50" charset="-128"/>
              </a:rPr>
              <a:t>3</a:t>
            </a:r>
            <a:r>
              <a:rPr lang="ja-JP" altLang="en-US" sz="800" dirty="0">
                <a:solidFill>
                  <a:srgbClr val="000000"/>
                </a:solidFill>
                <a:latin typeface="メイリオ" panose="020B0604030504040204" pitchFamily="50" charset="-128"/>
                <a:ea typeface="メイリオ" panose="020B0604030504040204" pitchFamily="50" charset="-128"/>
              </a:rPr>
              <a:t>億円以下の法人であること</a:t>
            </a:r>
          </a:p>
        </p:txBody>
      </p:sp>
      <p:sp>
        <p:nvSpPr>
          <p:cNvPr id="129" name="ホームベース 128"/>
          <p:cNvSpPr/>
          <p:nvPr/>
        </p:nvSpPr>
        <p:spPr>
          <a:xfrm>
            <a:off x="575829" y="3485801"/>
            <a:ext cx="1664451"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30" name="正方形/長方形 129"/>
          <p:cNvSpPr/>
          <p:nvPr/>
        </p:nvSpPr>
        <p:spPr>
          <a:xfrm>
            <a:off x="584974" y="3468023"/>
            <a:ext cx="1569660"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中小ベンチャー企業</a:t>
            </a:r>
          </a:p>
        </p:txBody>
      </p:sp>
      <p:grpSp>
        <p:nvGrpSpPr>
          <p:cNvPr id="131" name="グループ化 130"/>
          <p:cNvGrpSpPr/>
          <p:nvPr/>
        </p:nvGrpSpPr>
        <p:grpSpPr>
          <a:xfrm>
            <a:off x="507111" y="3764498"/>
            <a:ext cx="576692" cy="227737"/>
            <a:chOff x="514715" y="1055003"/>
            <a:chExt cx="576692" cy="227737"/>
          </a:xfrm>
        </p:grpSpPr>
        <p:sp>
          <p:nvSpPr>
            <p:cNvPr id="132" name="正方形/長方形 131"/>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34" name="グループ化 133"/>
          <p:cNvGrpSpPr/>
          <p:nvPr/>
        </p:nvGrpSpPr>
        <p:grpSpPr>
          <a:xfrm>
            <a:off x="507111" y="4071207"/>
            <a:ext cx="576692" cy="227737"/>
            <a:chOff x="514715" y="1055003"/>
            <a:chExt cx="576692" cy="227737"/>
          </a:xfrm>
        </p:grpSpPr>
        <p:sp>
          <p:nvSpPr>
            <p:cNvPr id="135" name="正方形/長方形 134"/>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37" name="正方形/長方形 136"/>
          <p:cNvSpPr/>
          <p:nvPr/>
        </p:nvSpPr>
        <p:spPr>
          <a:xfrm>
            <a:off x="978487" y="4071522"/>
            <a:ext cx="4464684" cy="215444"/>
          </a:xfrm>
          <a:prstGeom prst="rect">
            <a:avLst/>
          </a:prstGeom>
        </p:spPr>
        <p:txBody>
          <a:bodyPr wrap="non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大企業（</a:t>
            </a:r>
            <a:r>
              <a:rPr lang="zh-TW" altLang="en-US" sz="800" dirty="0">
                <a:solidFill>
                  <a:srgbClr val="000000"/>
                </a:solidFill>
                <a:latin typeface="メイリオ" panose="020B0604030504040204" pitchFamily="50" charset="-128"/>
                <a:ea typeface="メイリオ" panose="020B0604030504040204" pitchFamily="50" charset="-128"/>
              </a:rPr>
              <a:t>資本金</a:t>
            </a:r>
            <a:r>
              <a:rPr lang="ja-JP" altLang="en-US" sz="800" dirty="0">
                <a:solidFill>
                  <a:srgbClr val="000000"/>
                </a:solidFill>
                <a:latin typeface="メイリオ" panose="020B0604030504040204" pitchFamily="50" charset="-128"/>
                <a:ea typeface="メイリオ" panose="020B0604030504040204" pitchFamily="50" charset="-128"/>
              </a:rPr>
              <a:t>額又は出資総額が</a:t>
            </a:r>
            <a:r>
              <a:rPr lang="en-US" altLang="zh-TW" sz="800" dirty="0">
                <a:solidFill>
                  <a:srgbClr val="000000"/>
                </a:solidFill>
                <a:latin typeface="メイリオ" panose="020B0604030504040204" pitchFamily="50" charset="-128"/>
                <a:ea typeface="メイリオ" panose="020B0604030504040204" pitchFamily="50" charset="-128"/>
              </a:rPr>
              <a:t>3</a:t>
            </a:r>
            <a:r>
              <a:rPr lang="zh-TW" altLang="en-US" sz="800" dirty="0">
                <a:solidFill>
                  <a:srgbClr val="000000"/>
                </a:solidFill>
                <a:latin typeface="メイリオ" panose="020B0604030504040204" pitchFamily="50" charset="-128"/>
                <a:ea typeface="メイリオ" panose="020B0604030504040204" pitchFamily="50" charset="-128"/>
              </a:rPr>
              <a:t>億円以下</a:t>
            </a:r>
            <a:r>
              <a:rPr lang="ja-JP" altLang="en-US" sz="800" dirty="0">
                <a:solidFill>
                  <a:srgbClr val="000000"/>
                </a:solidFill>
                <a:latin typeface="メイリオ" panose="020B0604030504040204" pitchFamily="50" charset="-128"/>
                <a:ea typeface="メイリオ" panose="020B0604030504040204" pitchFamily="50" charset="-128"/>
              </a:rPr>
              <a:t>の法人以外の法人）に支配されていないこと</a:t>
            </a:r>
            <a:r>
              <a:rPr lang="en-US" altLang="ja-JP" sz="800" baseline="30000" dirty="0">
                <a:solidFill>
                  <a:srgbClr val="000000"/>
                </a:solidFill>
                <a:latin typeface="メイリオ" panose="020B0604030504040204" pitchFamily="50" charset="-128"/>
                <a:ea typeface="メイリオ" panose="020B0604030504040204" pitchFamily="50" charset="-128"/>
              </a:rPr>
              <a:t>※2</a:t>
            </a:r>
            <a:endParaRPr lang="ja-JP" altLang="en-US" sz="800" baseline="30000" dirty="0">
              <a:solidFill>
                <a:srgbClr val="000000"/>
              </a:solidFill>
              <a:latin typeface="メイリオ" panose="020B0604030504040204" pitchFamily="50" charset="-128"/>
              <a:ea typeface="メイリオ" panose="020B0604030504040204" pitchFamily="50" charset="-128"/>
            </a:endParaRPr>
          </a:p>
        </p:txBody>
      </p:sp>
      <p:sp>
        <p:nvSpPr>
          <p:cNvPr id="144" name="角丸四角形 143"/>
          <p:cNvSpPr/>
          <p:nvPr/>
        </p:nvSpPr>
        <p:spPr>
          <a:xfrm>
            <a:off x="576582" y="8221598"/>
            <a:ext cx="5827968" cy="1198885"/>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5" name="表 144"/>
          <p:cNvGraphicFramePr>
            <a:graphicFrameLocks noGrp="1"/>
          </p:cNvGraphicFramePr>
          <p:nvPr>
            <p:extLst>
              <p:ext uri="{D42A27DB-BD31-4B8C-83A1-F6EECF244321}">
                <p14:modId xmlns:p14="http://schemas.microsoft.com/office/powerpoint/2010/main" val="4059654685"/>
              </p:ext>
            </p:extLst>
          </p:nvPr>
        </p:nvGraphicFramePr>
        <p:xfrm>
          <a:off x="3468881" y="8304556"/>
          <a:ext cx="2841484" cy="1066800"/>
        </p:xfrm>
        <a:graphic>
          <a:graphicData uri="http://schemas.openxmlformats.org/drawingml/2006/table">
            <a:tbl>
              <a:tblPr firstRow="1" bandRow="1">
                <a:tableStyleId>{5940675A-B579-460E-94D1-54222C63F5DA}</a:tableStyleId>
              </a:tblPr>
              <a:tblGrid>
                <a:gridCol w="1277860">
                  <a:extLst>
                    <a:ext uri="{9D8B030D-6E8A-4147-A177-3AD203B41FA5}">
                      <a16:colId xmlns:a16="http://schemas.microsoft.com/office/drawing/2014/main" xmlns="" val="169354147"/>
                    </a:ext>
                  </a:extLst>
                </a:gridCol>
                <a:gridCol w="1563624">
                  <a:extLst>
                    <a:ext uri="{9D8B030D-6E8A-4147-A177-3AD203B41FA5}">
                      <a16:colId xmlns:a16="http://schemas.microsoft.com/office/drawing/2014/main" xmlns="" val="567691207"/>
                    </a:ext>
                  </a:extLst>
                </a:gridCol>
              </a:tblGrid>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＜国際出願＞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kumimoji="1" lang="ja-JP" altLang="en-US" sz="800" dirty="0">
                          <a:latin typeface="Meiryo UI" panose="020B0604030504040204" pitchFamily="50" charset="-128"/>
                          <a:ea typeface="Meiryo UI" panose="020B0604030504040204" pitchFamily="50" charset="-128"/>
                        </a:rPr>
                        <a:t>送付手数料・調査手数料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kumimoji="1" lang="zh-TW" altLang="en-US" sz="800" dirty="0">
                          <a:latin typeface="Meiryo UI" panose="020B0604030504040204" pitchFamily="50" charset="-128"/>
                          <a:ea typeface="Meiryo UI" panose="020B0604030504040204" pitchFamily="50" charset="-128"/>
                        </a:rPr>
                        <a:t>予備審査手数料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r>
                        <a:rPr lang="ja-JP" altLang="en-US" sz="800" dirty="0">
                          <a:latin typeface="Meiryo UI" panose="020B0604030504040204" pitchFamily="50" charset="-128"/>
                          <a:ea typeface="Meiryo UI" panose="020B0604030504040204" pitchFamily="50" charset="-128"/>
                        </a:rPr>
                        <a:t>国際出願手数料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kumimoji="1" lang="en-US" altLang="ja-JP" sz="800" b="1" u="sng" dirty="0">
                          <a:latin typeface="Meiryo UI" panose="020B0604030504040204" pitchFamily="50" charset="-128"/>
                          <a:ea typeface="Meiryo UI" panose="020B0604030504040204" pitchFamily="50" charset="-128"/>
                        </a:rPr>
                        <a:t>3</a:t>
                      </a:r>
                      <a:r>
                        <a:rPr lang="en-US" altLang="ja-JP" sz="800" b="1" u="sng"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19478822"/>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取扱手数料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kumimoji="1" lang="en-US" altLang="ja-JP" sz="800" b="1" u="sng" dirty="0">
                          <a:latin typeface="Meiryo UI" panose="020B0604030504040204" pitchFamily="50" charset="-128"/>
                          <a:ea typeface="Meiryo UI" panose="020B0604030504040204" pitchFamily="50" charset="-128"/>
                        </a:rPr>
                        <a:t>3</a:t>
                      </a:r>
                      <a:r>
                        <a:rPr lang="en-US" altLang="ja-JP" sz="800" b="1" u="sng"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3498744"/>
                  </a:ext>
                </a:extLst>
              </a:tr>
            </a:tbl>
          </a:graphicData>
        </a:graphic>
      </p:graphicFrame>
      <p:sp>
        <p:nvSpPr>
          <p:cNvPr id="146" name="フローチャート: 代替処理 145"/>
          <p:cNvSpPr/>
          <p:nvPr/>
        </p:nvSpPr>
        <p:spPr>
          <a:xfrm>
            <a:off x="801796" y="8556507"/>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テキスト ボックス 146"/>
          <p:cNvSpPr txBox="1"/>
          <p:nvPr/>
        </p:nvSpPr>
        <p:spPr>
          <a:xfrm>
            <a:off x="690952" y="8619199"/>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graphicFrame>
        <p:nvGraphicFramePr>
          <p:cNvPr id="148" name="表 147"/>
          <p:cNvGraphicFramePr>
            <a:graphicFrameLocks noGrp="1"/>
          </p:cNvGraphicFramePr>
          <p:nvPr>
            <p:extLst>
              <p:ext uri="{D42A27DB-BD31-4B8C-83A1-F6EECF244321}">
                <p14:modId xmlns:p14="http://schemas.microsoft.com/office/powerpoint/2010/main" val="421734607"/>
              </p:ext>
            </p:extLst>
          </p:nvPr>
        </p:nvGraphicFramePr>
        <p:xfrm>
          <a:off x="1512701" y="8303295"/>
          <a:ext cx="1956180" cy="640080"/>
        </p:xfrm>
        <a:graphic>
          <a:graphicData uri="http://schemas.openxmlformats.org/drawingml/2006/table">
            <a:tbl>
              <a:tblPr firstRow="1" bandRow="1">
                <a:tableStyleId>{5940675A-B579-460E-94D1-54222C63F5DA}</a:tableStyleId>
              </a:tblPr>
              <a:tblGrid>
                <a:gridCol w="1024608">
                  <a:extLst>
                    <a:ext uri="{9D8B030D-6E8A-4147-A177-3AD203B41FA5}">
                      <a16:colId xmlns:a16="http://schemas.microsoft.com/office/drawing/2014/main" xmlns="" val="2812266437"/>
                    </a:ext>
                  </a:extLst>
                </a:gridCol>
                <a:gridCol w="931572">
                  <a:extLst>
                    <a:ext uri="{9D8B030D-6E8A-4147-A177-3AD203B41FA5}">
                      <a16:colId xmlns:a16="http://schemas.microsoft.com/office/drawing/2014/main" xmlns="" val="1629220888"/>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41129140"/>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19408491"/>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5740760"/>
                  </a:ext>
                </a:extLst>
              </a:tr>
            </a:tbl>
          </a:graphicData>
        </a:graphic>
      </p:graphicFrame>
      <p:sp>
        <p:nvSpPr>
          <p:cNvPr id="149" name="正方形/長方形 148"/>
          <p:cNvSpPr/>
          <p:nvPr/>
        </p:nvSpPr>
        <p:spPr>
          <a:xfrm>
            <a:off x="1051195" y="7162867"/>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　　　　　　の　　　　　を満たしていること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grpSp>
        <p:nvGrpSpPr>
          <p:cNvPr id="150" name="グループ化 149"/>
          <p:cNvGrpSpPr/>
          <p:nvPr/>
        </p:nvGrpSpPr>
        <p:grpSpPr>
          <a:xfrm>
            <a:off x="1835404" y="7146000"/>
            <a:ext cx="576692" cy="227737"/>
            <a:chOff x="514715" y="1055003"/>
            <a:chExt cx="576692" cy="227737"/>
          </a:xfrm>
        </p:grpSpPr>
        <p:sp>
          <p:nvSpPr>
            <p:cNvPr id="151" name="正方形/長方形 150"/>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53" name="グループ化 152"/>
          <p:cNvGrpSpPr/>
          <p:nvPr/>
        </p:nvGrpSpPr>
        <p:grpSpPr>
          <a:xfrm>
            <a:off x="1083372" y="7155603"/>
            <a:ext cx="633415" cy="222579"/>
            <a:chOff x="1090992" y="7602897"/>
            <a:chExt cx="633415" cy="222579"/>
          </a:xfrm>
        </p:grpSpPr>
        <p:sp>
          <p:nvSpPr>
            <p:cNvPr id="154" name="ホームベース 153"/>
            <p:cNvSpPr/>
            <p:nvPr/>
          </p:nvSpPr>
          <p:spPr>
            <a:xfrm>
              <a:off x="1104074" y="7602897"/>
              <a:ext cx="620333"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55" name="正方形/長方形 154"/>
            <p:cNvSpPr/>
            <p:nvPr/>
          </p:nvSpPr>
          <p:spPr>
            <a:xfrm>
              <a:off x="1090992" y="7610032"/>
              <a:ext cx="595035" cy="215444"/>
            </a:xfrm>
            <a:prstGeom prst="rect">
              <a:avLst/>
            </a:prstGeom>
          </p:spPr>
          <p:txBody>
            <a:bodyPr wrap="none" anchor="ctr">
              <a:spAutoFit/>
            </a:bodyPr>
            <a:lstStyle/>
            <a:p>
              <a:r>
                <a:rPr lang="ja-JP" altLang="en-US" sz="800" b="1" dirty="0">
                  <a:solidFill>
                    <a:schemeClr val="bg1"/>
                  </a:solidFill>
                  <a:latin typeface="メイリオ" panose="020B0604030504040204" pitchFamily="50" charset="-128"/>
                  <a:ea typeface="メイリオ" panose="020B0604030504040204" pitchFamily="50" charset="-128"/>
                </a:rPr>
                <a:t>中小企業</a:t>
              </a:r>
            </a:p>
          </p:txBody>
        </p:sp>
      </p:grpSp>
      <p:sp>
        <p:nvSpPr>
          <p:cNvPr id="183" name="Rectangle 10"/>
          <p:cNvSpPr>
            <a:spLocks noChangeArrowheads="1"/>
          </p:cNvSpPr>
          <p:nvPr/>
        </p:nvSpPr>
        <p:spPr bwMode="auto">
          <a:xfrm>
            <a:off x="652771" y="1153700"/>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184" name="角丸四角形 183"/>
          <p:cNvSpPr/>
          <p:nvPr/>
        </p:nvSpPr>
        <p:spPr>
          <a:xfrm>
            <a:off x="475488" y="650209"/>
            <a:ext cx="6025896" cy="1696786"/>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角丸四角形 184"/>
          <p:cNvSpPr/>
          <p:nvPr/>
        </p:nvSpPr>
        <p:spPr>
          <a:xfrm>
            <a:off x="3610643" y="860669"/>
            <a:ext cx="2806479" cy="864412"/>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6" name="表 185"/>
          <p:cNvGraphicFramePr>
            <a:graphicFrameLocks noGrp="1"/>
          </p:cNvGraphicFramePr>
          <p:nvPr>
            <p:extLst>
              <p:ext uri="{D42A27DB-BD31-4B8C-83A1-F6EECF244321}">
                <p14:modId xmlns:p14="http://schemas.microsoft.com/office/powerpoint/2010/main" val="282172073"/>
              </p:ext>
            </p:extLst>
          </p:nvPr>
        </p:nvGraphicFramePr>
        <p:xfrm>
          <a:off x="4440482" y="976372"/>
          <a:ext cx="1964068" cy="640080"/>
        </p:xfrm>
        <a:graphic>
          <a:graphicData uri="http://schemas.openxmlformats.org/drawingml/2006/table">
            <a:tbl>
              <a:tblPr firstRow="1" bandRow="1">
                <a:tableStyleId>{5940675A-B579-460E-94D1-54222C63F5DA}</a:tableStyleId>
              </a:tblPr>
              <a:tblGrid>
                <a:gridCol w="1168054">
                  <a:extLst>
                    <a:ext uri="{9D8B030D-6E8A-4147-A177-3AD203B41FA5}">
                      <a16:colId xmlns:a16="http://schemas.microsoft.com/office/drawing/2014/main" xmlns="" val="100915171"/>
                    </a:ext>
                  </a:extLst>
                </a:gridCol>
                <a:gridCol w="796014">
                  <a:extLst>
                    <a:ext uri="{9D8B030D-6E8A-4147-A177-3AD203B41FA5}">
                      <a16:colId xmlns:a16="http://schemas.microsoft.com/office/drawing/2014/main" xmlns="" val="3736332622"/>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bl>
          </a:graphicData>
        </a:graphic>
      </p:graphicFrame>
      <p:sp>
        <p:nvSpPr>
          <p:cNvPr id="187" name="正方形/長方形 186"/>
          <p:cNvSpPr/>
          <p:nvPr/>
        </p:nvSpPr>
        <p:spPr>
          <a:xfrm>
            <a:off x="1015146" y="1301627"/>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法人税が課されていないこと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188" name="ホームベース 187"/>
          <p:cNvSpPr/>
          <p:nvPr/>
        </p:nvSpPr>
        <p:spPr>
          <a:xfrm>
            <a:off x="576070" y="714325"/>
            <a:ext cx="1793749"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89" name="正方形/長方形 188"/>
          <p:cNvSpPr/>
          <p:nvPr/>
        </p:nvSpPr>
        <p:spPr>
          <a:xfrm>
            <a:off x="585216" y="696547"/>
            <a:ext cx="1723549"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法人税非課税中小企業</a:t>
            </a:r>
          </a:p>
        </p:txBody>
      </p:sp>
      <p:grpSp>
        <p:nvGrpSpPr>
          <p:cNvPr id="190" name="グループ化 189"/>
          <p:cNvGrpSpPr/>
          <p:nvPr/>
        </p:nvGrpSpPr>
        <p:grpSpPr>
          <a:xfrm>
            <a:off x="514715" y="1001137"/>
            <a:ext cx="576692" cy="227737"/>
            <a:chOff x="514715" y="1055003"/>
            <a:chExt cx="576692" cy="227737"/>
          </a:xfrm>
        </p:grpSpPr>
        <p:sp>
          <p:nvSpPr>
            <p:cNvPr id="191" name="正方形/長方形 190"/>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93" name="グループ化 192"/>
          <p:cNvGrpSpPr/>
          <p:nvPr/>
        </p:nvGrpSpPr>
        <p:grpSpPr>
          <a:xfrm>
            <a:off x="514715" y="1286826"/>
            <a:ext cx="576692" cy="227737"/>
            <a:chOff x="514715" y="1055003"/>
            <a:chExt cx="576692" cy="227737"/>
          </a:xfrm>
        </p:grpSpPr>
        <p:sp>
          <p:nvSpPr>
            <p:cNvPr id="194" name="正方形/長方形 193"/>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96" name="フローチャート: 代替処理 195"/>
          <p:cNvSpPr/>
          <p:nvPr/>
        </p:nvSpPr>
        <p:spPr>
          <a:xfrm>
            <a:off x="3745610" y="1004874"/>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テキスト ボックス 196"/>
          <p:cNvSpPr txBox="1"/>
          <p:nvPr/>
        </p:nvSpPr>
        <p:spPr>
          <a:xfrm>
            <a:off x="3634766" y="1067566"/>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sp>
        <p:nvSpPr>
          <p:cNvPr id="198" name="正方形/長方形 197"/>
          <p:cNvSpPr/>
          <p:nvPr/>
        </p:nvSpPr>
        <p:spPr>
          <a:xfrm>
            <a:off x="1014768" y="1042411"/>
            <a:ext cx="2608406" cy="215444"/>
          </a:xfrm>
          <a:prstGeom prst="rect">
            <a:avLst/>
          </a:prstGeom>
        </p:spPr>
        <p:txBody>
          <a:bodyPr wrap="none">
            <a:spAutoFit/>
          </a:bodyPr>
          <a:lstStyle/>
          <a:p>
            <a:pPr>
              <a:spcBef>
                <a:spcPct val="50000"/>
              </a:spcBef>
            </a:pPr>
            <a:r>
              <a:rPr lang="zh-TW" altLang="en-US" sz="800" dirty="0">
                <a:solidFill>
                  <a:srgbClr val="000000"/>
                </a:solidFill>
                <a:latin typeface="メイリオ" panose="020B0604030504040204" pitchFamily="50" charset="-128"/>
                <a:ea typeface="メイリオ" panose="020B0604030504040204" pitchFamily="50" charset="-128"/>
              </a:rPr>
              <a:t>資本金</a:t>
            </a:r>
            <a:r>
              <a:rPr lang="ja-JP" altLang="en-US" sz="800" dirty="0">
                <a:solidFill>
                  <a:srgbClr val="000000"/>
                </a:solidFill>
                <a:latin typeface="メイリオ" panose="020B0604030504040204" pitchFamily="50" charset="-128"/>
                <a:ea typeface="メイリオ" panose="020B0604030504040204" pitchFamily="50" charset="-128"/>
              </a:rPr>
              <a:t>額又は出資総額が</a:t>
            </a:r>
            <a:r>
              <a:rPr lang="en-US" altLang="zh-TW" sz="800" dirty="0">
                <a:solidFill>
                  <a:srgbClr val="000000"/>
                </a:solidFill>
                <a:latin typeface="メイリオ" panose="020B0604030504040204" pitchFamily="50" charset="-128"/>
                <a:ea typeface="メイリオ" panose="020B0604030504040204" pitchFamily="50" charset="-128"/>
              </a:rPr>
              <a:t>3</a:t>
            </a:r>
            <a:r>
              <a:rPr lang="zh-TW" altLang="en-US" sz="800" dirty="0">
                <a:solidFill>
                  <a:srgbClr val="000000"/>
                </a:solidFill>
                <a:latin typeface="メイリオ" panose="020B0604030504040204" pitchFamily="50" charset="-128"/>
                <a:ea typeface="メイリオ" panose="020B0604030504040204" pitchFamily="50" charset="-128"/>
              </a:rPr>
              <a:t>億円以下</a:t>
            </a:r>
            <a:r>
              <a:rPr lang="ja-JP" altLang="en-US" sz="800" dirty="0">
                <a:solidFill>
                  <a:srgbClr val="000000"/>
                </a:solidFill>
                <a:latin typeface="メイリオ" panose="020B0604030504040204" pitchFamily="50" charset="-128"/>
                <a:ea typeface="メイリオ" panose="020B0604030504040204" pitchFamily="50" charset="-128"/>
              </a:rPr>
              <a:t>の法人であること</a:t>
            </a:r>
          </a:p>
        </p:txBody>
      </p:sp>
      <p:grpSp>
        <p:nvGrpSpPr>
          <p:cNvPr id="199" name="グループ化 198"/>
          <p:cNvGrpSpPr/>
          <p:nvPr/>
        </p:nvGrpSpPr>
        <p:grpSpPr>
          <a:xfrm>
            <a:off x="514705" y="1548767"/>
            <a:ext cx="576692" cy="227737"/>
            <a:chOff x="514715" y="1055003"/>
            <a:chExt cx="576692" cy="227737"/>
          </a:xfrm>
        </p:grpSpPr>
        <p:sp>
          <p:nvSpPr>
            <p:cNvPr id="200" name="正方形/長方形 199"/>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正方形/長方形 200"/>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要件３</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202" name="正方形/長方形 201"/>
          <p:cNvSpPr/>
          <p:nvPr/>
        </p:nvSpPr>
        <p:spPr>
          <a:xfrm>
            <a:off x="1020345" y="1560700"/>
            <a:ext cx="1835759" cy="215444"/>
          </a:xfrm>
          <a:prstGeom prst="rect">
            <a:avLst/>
          </a:prstGeom>
        </p:spPr>
        <p:txBody>
          <a:bodyPr wrap="non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他の法人に支配されていないこと</a:t>
            </a:r>
            <a:r>
              <a:rPr lang="en-US" altLang="ja-JP" sz="800" baseline="30000" dirty="0">
                <a:solidFill>
                  <a:srgbClr val="000000"/>
                </a:solidFill>
                <a:latin typeface="メイリオ" panose="020B0604030504040204" pitchFamily="50" charset="-128"/>
                <a:ea typeface="メイリオ" panose="020B0604030504040204" pitchFamily="50" charset="-128"/>
              </a:rPr>
              <a:t>※</a:t>
            </a:r>
            <a:endParaRPr lang="ja-JP" altLang="en-US" sz="800" baseline="30000" dirty="0">
              <a:solidFill>
                <a:srgbClr val="000000"/>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592203" y="1896006"/>
            <a:ext cx="4362908" cy="369332"/>
          </a:xfrm>
          <a:prstGeom prst="rect">
            <a:avLst/>
          </a:prstGeom>
        </p:spPr>
        <p:txBody>
          <a:bodyPr wrap="square">
            <a:spAutoFit/>
          </a:bodyPr>
          <a:lstStyle/>
          <a:p>
            <a:r>
              <a:rPr lang="en-US" altLang="ja-JP" sz="600" dirty="0">
                <a:solidFill>
                  <a:srgbClr val="000000"/>
                </a:solidFill>
                <a:latin typeface="Meiryo UI" panose="020B0604030504040204" pitchFamily="50" charset="-128"/>
                <a:ea typeface="Meiryo UI" panose="020B0604030504040204" pitchFamily="50" charset="-128"/>
              </a:rPr>
              <a:t>※</a:t>
            </a:r>
            <a:r>
              <a:rPr lang="ja-JP" altLang="en-US" sz="600" dirty="0">
                <a:solidFill>
                  <a:srgbClr val="000000"/>
                </a:solidFill>
                <a:latin typeface="Meiryo UI" panose="020B0604030504040204" pitchFamily="50" charset="-128"/>
                <a:ea typeface="Meiryo UI" panose="020B0604030504040204" pitchFamily="50" charset="-128"/>
              </a:rPr>
              <a:t>　他の法人に支配されていないこととは、次のア．及びイ．に該当していることを指します。</a:t>
            </a:r>
            <a:endParaRPr lang="en-US" altLang="ja-JP" sz="6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ア．申請人以外の単独の法人が株式総数又は出資総額の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1/2</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イ．申請人以外の複数の法人が株式総数又は出資総額の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2/3</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p:txBody>
      </p:sp>
      <p:sp>
        <p:nvSpPr>
          <p:cNvPr id="3" name="正方形/長方形 2"/>
          <p:cNvSpPr/>
          <p:nvPr/>
        </p:nvSpPr>
        <p:spPr>
          <a:xfrm>
            <a:off x="547635" y="5775752"/>
            <a:ext cx="5762730" cy="738664"/>
          </a:xfrm>
          <a:prstGeom prst="rect">
            <a:avLst/>
          </a:prstGeom>
        </p:spPr>
        <p:txBody>
          <a:bodyPr wrap="square">
            <a:spAutoFit/>
          </a:bodyPr>
          <a:lstStyle/>
          <a:p>
            <a:r>
              <a:rPr lang="en-US" altLang="ja-JP" sz="600" dirty="0">
                <a:solidFill>
                  <a:srgbClr val="000000"/>
                </a:solidFill>
                <a:latin typeface="Meiryo UI" panose="020B0604030504040204" pitchFamily="50" charset="-128"/>
                <a:ea typeface="Meiryo UI" panose="020B0604030504040204" pitchFamily="50" charset="-128"/>
              </a:rPr>
              <a:t>※1</a:t>
            </a:r>
            <a:r>
              <a:rPr lang="ja-JP" altLang="en-US" sz="600" dirty="0">
                <a:solidFill>
                  <a:srgbClr val="000000"/>
                </a:solidFill>
                <a:latin typeface="Meiryo UI" panose="020B0604030504040204" pitchFamily="50" charset="-128"/>
                <a:ea typeface="Meiryo UI" panose="020B0604030504040204" pitchFamily="50" charset="-128"/>
              </a:rPr>
              <a:t>　大企業（             の 　　　　 を満たす中小企業以外の法人）に支配されていないこととは、次のア．及びイ．に該当していることを指します。</a:t>
            </a:r>
            <a:endParaRPr lang="en-US" altLang="ja-JP" sz="6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ア．単独の大企業（             の 　　　　を満たす中小企業以外の法人）が株式総数又は出資総額の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1/2</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イ．複数の大企業（             の 　　　　を満たす中小企業以外の法人）が株式総数又は出資総額の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2/3</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a:p>
            <a:endParaRPr lang="en-US" altLang="ja-JP" sz="600" dirty="0">
              <a:solidFill>
                <a:srgbClr val="000000"/>
              </a:solidFill>
              <a:latin typeface="Meiryo UI" panose="020B0604030504040204" pitchFamily="50" charset="-128"/>
              <a:ea typeface="Meiryo UI" panose="020B0604030504040204" pitchFamily="50" charset="-128"/>
            </a:endParaRPr>
          </a:p>
          <a:p>
            <a:r>
              <a:rPr lang="en-US" altLang="ja-JP" sz="600" dirty="0">
                <a:solidFill>
                  <a:srgbClr val="000000"/>
                </a:solidFill>
                <a:latin typeface="Meiryo UI" panose="020B0604030504040204" pitchFamily="50" charset="-128"/>
                <a:ea typeface="Meiryo UI" panose="020B0604030504040204" pitchFamily="50" charset="-128"/>
              </a:rPr>
              <a:t>※2</a:t>
            </a:r>
            <a:r>
              <a:rPr lang="ja-JP" altLang="en-US" sz="600" dirty="0">
                <a:solidFill>
                  <a:srgbClr val="000000"/>
                </a:solidFill>
                <a:latin typeface="Meiryo UI" panose="020B0604030504040204" pitchFamily="50" charset="-128"/>
                <a:ea typeface="Meiryo UI" panose="020B0604030504040204" pitchFamily="50" charset="-128"/>
              </a:rPr>
              <a:t>　大企業（資本金額又は出資総額が</a:t>
            </a:r>
            <a:r>
              <a:rPr lang="en-US" altLang="ja-JP" sz="600" dirty="0">
                <a:solidFill>
                  <a:srgbClr val="000000"/>
                </a:solidFill>
                <a:latin typeface="Meiryo UI" panose="020B0604030504040204" pitchFamily="50" charset="-128"/>
                <a:ea typeface="Meiryo UI" panose="020B0604030504040204" pitchFamily="50" charset="-128"/>
              </a:rPr>
              <a:t>3</a:t>
            </a:r>
            <a:r>
              <a:rPr lang="ja-JP" altLang="en-US" sz="600" dirty="0">
                <a:solidFill>
                  <a:srgbClr val="000000"/>
                </a:solidFill>
                <a:latin typeface="Meiryo UI" panose="020B0604030504040204" pitchFamily="50" charset="-128"/>
                <a:ea typeface="Meiryo UI" panose="020B0604030504040204" pitchFamily="50" charset="-128"/>
              </a:rPr>
              <a:t>億円以下の法人以外の法人）に支配されていないこととは、次のア．及びイ．に該当していることを指します。</a:t>
            </a:r>
            <a:endParaRPr lang="en-US" altLang="ja-JP" sz="6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ア．単独の大企業（資本金額又は出資総額が</a:t>
            </a:r>
            <a:r>
              <a:rPr lang="en-US" altLang="ja-JP" sz="600" dirty="0">
                <a:solidFill>
                  <a:srgbClr val="000000"/>
                </a:solidFill>
                <a:latin typeface="Meiryo UI" panose="020B0604030504040204" pitchFamily="50" charset="-128"/>
                <a:ea typeface="Meiryo UI" panose="020B0604030504040204" pitchFamily="50" charset="-128"/>
              </a:rPr>
              <a:t>3</a:t>
            </a:r>
            <a:r>
              <a:rPr lang="ja-JP" altLang="en-US" sz="600" dirty="0">
                <a:solidFill>
                  <a:srgbClr val="000000"/>
                </a:solidFill>
                <a:latin typeface="Meiryo UI" panose="020B0604030504040204" pitchFamily="50" charset="-128"/>
                <a:ea typeface="Meiryo UI" panose="020B0604030504040204" pitchFamily="50" charset="-128"/>
              </a:rPr>
              <a:t>億円以下の法人以外の法人）が株式総数又は出資総額の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1/2</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a:p>
            <a:pPr marL="171450" indent="-171450">
              <a:buFont typeface="Arial" panose="020B0604020202020204" pitchFamily="34" charset="0"/>
              <a:buChar char="•"/>
            </a:pPr>
            <a:r>
              <a:rPr lang="ja-JP" altLang="en-US" sz="600" dirty="0">
                <a:solidFill>
                  <a:srgbClr val="000000"/>
                </a:solidFill>
                <a:latin typeface="Meiryo UI" panose="020B0604030504040204" pitchFamily="50" charset="-128"/>
                <a:ea typeface="Meiryo UI" panose="020B0604030504040204" pitchFamily="50" charset="-128"/>
              </a:rPr>
              <a:t>イ．複数の大企業（資本金額又は出資総額が</a:t>
            </a:r>
            <a:r>
              <a:rPr lang="en-US" altLang="ja-JP" sz="600" dirty="0">
                <a:solidFill>
                  <a:srgbClr val="000000"/>
                </a:solidFill>
                <a:latin typeface="Meiryo UI" panose="020B0604030504040204" pitchFamily="50" charset="-128"/>
                <a:ea typeface="Meiryo UI" panose="020B0604030504040204" pitchFamily="50" charset="-128"/>
              </a:rPr>
              <a:t>3</a:t>
            </a:r>
            <a:r>
              <a:rPr lang="ja-JP" altLang="en-US" sz="600" dirty="0">
                <a:solidFill>
                  <a:srgbClr val="000000"/>
                </a:solidFill>
                <a:latin typeface="Meiryo UI" panose="020B0604030504040204" pitchFamily="50" charset="-128"/>
                <a:ea typeface="Meiryo UI" panose="020B0604030504040204" pitchFamily="50" charset="-128"/>
              </a:rPr>
              <a:t>億円以下の法人以外の法人）が株式総数又は出資総額の</a:t>
            </a:r>
            <a:r>
              <a:rPr lang="en-US" altLang="ja-JP" sz="600" dirty="0">
                <a:solidFill>
                  <a:srgbClr val="000000"/>
                </a:solidFill>
                <a:latin typeface="Meiryo UI" panose="020B0604030504040204" pitchFamily="50" charset="-128"/>
                <a:ea typeface="Meiryo UI" panose="020B0604030504040204" pitchFamily="50" charset="-128"/>
              </a:rPr>
              <a:t>2/3</a:t>
            </a:r>
            <a:r>
              <a:rPr lang="ja-JP" altLang="en-US" sz="600" dirty="0">
                <a:solidFill>
                  <a:srgbClr val="000000"/>
                </a:solidFill>
                <a:latin typeface="Meiryo UI" panose="020B0604030504040204" pitchFamily="50" charset="-128"/>
                <a:ea typeface="Meiryo UI" panose="020B0604030504040204" pitchFamily="50" charset="-128"/>
              </a:rPr>
              <a:t>以上に相当する株式又は出資金を有していないこと。</a:t>
            </a:r>
          </a:p>
        </p:txBody>
      </p:sp>
      <p:grpSp>
        <p:nvGrpSpPr>
          <p:cNvPr id="100" name="グループ化 99"/>
          <p:cNvGrpSpPr/>
          <p:nvPr/>
        </p:nvGrpSpPr>
        <p:grpSpPr>
          <a:xfrm>
            <a:off x="1048671" y="5791701"/>
            <a:ext cx="441146" cy="169277"/>
            <a:chOff x="1073268" y="7630733"/>
            <a:chExt cx="492614" cy="169277"/>
          </a:xfrm>
        </p:grpSpPr>
        <p:sp>
          <p:nvSpPr>
            <p:cNvPr id="101" name="ホームベース 100"/>
            <p:cNvSpPr/>
            <p:nvPr/>
          </p:nvSpPr>
          <p:spPr>
            <a:xfrm>
              <a:off x="1168048" y="7668332"/>
              <a:ext cx="333216" cy="76200"/>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02" name="正方形/長方形 101"/>
            <p:cNvSpPr/>
            <p:nvPr/>
          </p:nvSpPr>
          <p:spPr>
            <a:xfrm>
              <a:off x="1073268" y="7630733"/>
              <a:ext cx="492614" cy="169277"/>
            </a:xfrm>
            <a:prstGeom prst="rect">
              <a:avLst/>
            </a:prstGeom>
          </p:spPr>
          <p:txBody>
            <a:bodyPr wrap="none" anchor="ctr">
              <a:spAutoFit/>
            </a:bodyPr>
            <a:lstStyle/>
            <a:p>
              <a:r>
                <a:rPr lang="ja-JP" altLang="en-US" sz="500" b="1" dirty="0">
                  <a:solidFill>
                    <a:schemeClr val="bg1"/>
                  </a:solidFill>
                  <a:latin typeface="メイリオ" panose="020B0604030504040204" pitchFamily="50" charset="-128"/>
                  <a:ea typeface="メイリオ" panose="020B0604030504040204" pitchFamily="50" charset="-128"/>
                </a:rPr>
                <a:t>中小企業</a:t>
              </a:r>
            </a:p>
          </p:txBody>
        </p:sp>
      </p:grpSp>
      <p:grpSp>
        <p:nvGrpSpPr>
          <p:cNvPr id="6" name="グループ化 5"/>
          <p:cNvGrpSpPr/>
          <p:nvPr/>
        </p:nvGrpSpPr>
        <p:grpSpPr>
          <a:xfrm>
            <a:off x="1362453" y="5791458"/>
            <a:ext cx="576692" cy="169277"/>
            <a:chOff x="-1180314" y="5836116"/>
            <a:chExt cx="576692" cy="169277"/>
          </a:xfrm>
        </p:grpSpPr>
        <p:sp>
          <p:nvSpPr>
            <p:cNvPr id="107" name="正方形/長方形 106"/>
            <p:cNvSpPr/>
            <p:nvPr/>
          </p:nvSpPr>
          <p:spPr>
            <a:xfrm>
              <a:off x="-1003766" y="5866010"/>
              <a:ext cx="205242" cy="8810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1180314" y="5836116"/>
              <a:ext cx="576692" cy="169277"/>
            </a:xfrm>
            <a:prstGeom prst="rect">
              <a:avLst/>
            </a:prstGeom>
          </p:spPr>
          <p:txBody>
            <a:bodyPr wrap="square">
              <a:spAutoFit/>
            </a:bodyPr>
            <a:lstStyle/>
            <a:p>
              <a:pPr algn="ctr">
                <a:spcBef>
                  <a:spcPts val="0"/>
                </a:spcBef>
              </a:pPr>
              <a:r>
                <a:rPr lang="ja-JP" altLang="en-US" sz="500" b="1" dirty="0">
                  <a:solidFill>
                    <a:schemeClr val="bg1"/>
                  </a:solidFill>
                  <a:latin typeface="メイリオ" panose="020B0604030504040204" pitchFamily="50" charset="-128"/>
                  <a:ea typeface="メイリオ" panose="020B0604030504040204" pitchFamily="50" charset="-128"/>
                </a:rPr>
                <a:t>要件１</a:t>
              </a:r>
              <a:endParaRPr lang="en-US" altLang="ja-JP" sz="500" b="1" dirty="0">
                <a:solidFill>
                  <a:schemeClr val="bg1"/>
                </a:solidFill>
                <a:latin typeface="メイリオ" panose="020B0604030504040204" pitchFamily="50" charset="-128"/>
                <a:ea typeface="メイリオ" panose="020B0604030504040204" pitchFamily="50" charset="-128"/>
              </a:endParaRPr>
            </a:p>
          </p:txBody>
        </p:sp>
      </p:grpSp>
      <p:grpSp>
        <p:nvGrpSpPr>
          <p:cNvPr id="109" name="グループ化 108"/>
          <p:cNvGrpSpPr/>
          <p:nvPr/>
        </p:nvGrpSpPr>
        <p:grpSpPr>
          <a:xfrm>
            <a:off x="1693448" y="5885123"/>
            <a:ext cx="576692" cy="169277"/>
            <a:chOff x="-1180314" y="5834529"/>
            <a:chExt cx="576692" cy="169277"/>
          </a:xfrm>
        </p:grpSpPr>
        <p:sp>
          <p:nvSpPr>
            <p:cNvPr id="118" name="正方形/長方形 117"/>
            <p:cNvSpPr/>
            <p:nvPr/>
          </p:nvSpPr>
          <p:spPr>
            <a:xfrm>
              <a:off x="-1003766" y="5866010"/>
              <a:ext cx="205242" cy="8810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1180314" y="5834529"/>
              <a:ext cx="576692" cy="169277"/>
            </a:xfrm>
            <a:prstGeom prst="rect">
              <a:avLst/>
            </a:prstGeom>
          </p:spPr>
          <p:txBody>
            <a:bodyPr wrap="square">
              <a:spAutoFit/>
            </a:bodyPr>
            <a:lstStyle/>
            <a:p>
              <a:pPr algn="ctr">
                <a:spcBef>
                  <a:spcPts val="0"/>
                </a:spcBef>
              </a:pPr>
              <a:r>
                <a:rPr lang="ja-JP" altLang="en-US" sz="500" b="1" dirty="0">
                  <a:solidFill>
                    <a:schemeClr val="bg1"/>
                  </a:solidFill>
                  <a:latin typeface="メイリオ" panose="020B0604030504040204" pitchFamily="50" charset="-128"/>
                  <a:ea typeface="メイリオ" panose="020B0604030504040204" pitchFamily="50" charset="-128"/>
                </a:rPr>
                <a:t>要件１</a:t>
              </a:r>
              <a:endParaRPr lang="en-US" altLang="ja-JP" sz="500" b="1" dirty="0">
                <a:solidFill>
                  <a:schemeClr val="bg1"/>
                </a:solidFill>
                <a:latin typeface="メイリオ" panose="020B0604030504040204" pitchFamily="50" charset="-128"/>
                <a:ea typeface="メイリオ" panose="020B0604030504040204" pitchFamily="50" charset="-128"/>
              </a:endParaRPr>
            </a:p>
          </p:txBody>
        </p:sp>
      </p:grpSp>
      <p:grpSp>
        <p:nvGrpSpPr>
          <p:cNvPr id="141" name="グループ化 140"/>
          <p:cNvGrpSpPr/>
          <p:nvPr/>
        </p:nvGrpSpPr>
        <p:grpSpPr>
          <a:xfrm>
            <a:off x="1693443" y="5976398"/>
            <a:ext cx="576692" cy="169277"/>
            <a:chOff x="-1180314" y="5832941"/>
            <a:chExt cx="576692" cy="169277"/>
          </a:xfrm>
        </p:grpSpPr>
        <p:sp>
          <p:nvSpPr>
            <p:cNvPr id="142" name="正方形/長方形 141"/>
            <p:cNvSpPr/>
            <p:nvPr/>
          </p:nvSpPr>
          <p:spPr>
            <a:xfrm>
              <a:off x="-1003766" y="5866010"/>
              <a:ext cx="205242" cy="8810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1180314" y="5832941"/>
              <a:ext cx="576692" cy="169277"/>
            </a:xfrm>
            <a:prstGeom prst="rect">
              <a:avLst/>
            </a:prstGeom>
          </p:spPr>
          <p:txBody>
            <a:bodyPr wrap="square">
              <a:spAutoFit/>
            </a:bodyPr>
            <a:lstStyle/>
            <a:p>
              <a:pPr algn="ctr">
                <a:spcBef>
                  <a:spcPts val="0"/>
                </a:spcBef>
              </a:pPr>
              <a:r>
                <a:rPr lang="ja-JP" altLang="en-US" sz="500" b="1" dirty="0">
                  <a:solidFill>
                    <a:schemeClr val="bg1"/>
                  </a:solidFill>
                  <a:latin typeface="メイリオ" panose="020B0604030504040204" pitchFamily="50" charset="-128"/>
                  <a:ea typeface="メイリオ" panose="020B0604030504040204" pitchFamily="50" charset="-128"/>
                </a:rPr>
                <a:t>要件１</a:t>
              </a:r>
              <a:endParaRPr lang="en-US" altLang="ja-JP" sz="500" b="1" dirty="0">
                <a:solidFill>
                  <a:schemeClr val="bg1"/>
                </a:solidFill>
                <a:latin typeface="メイリオ" panose="020B0604030504040204" pitchFamily="50" charset="-128"/>
                <a:ea typeface="メイリオ" panose="020B0604030504040204" pitchFamily="50" charset="-128"/>
              </a:endParaRPr>
            </a:p>
          </p:txBody>
        </p:sp>
      </p:grpSp>
      <p:grpSp>
        <p:nvGrpSpPr>
          <p:cNvPr id="174" name="グループ化 173"/>
          <p:cNvGrpSpPr/>
          <p:nvPr/>
        </p:nvGrpSpPr>
        <p:grpSpPr>
          <a:xfrm>
            <a:off x="1391702" y="5887884"/>
            <a:ext cx="441146" cy="169277"/>
            <a:chOff x="1073268" y="7631527"/>
            <a:chExt cx="492614" cy="169277"/>
          </a:xfrm>
        </p:grpSpPr>
        <p:sp>
          <p:nvSpPr>
            <p:cNvPr id="175" name="ホームベース 174"/>
            <p:cNvSpPr/>
            <p:nvPr/>
          </p:nvSpPr>
          <p:spPr>
            <a:xfrm>
              <a:off x="1168048" y="7668332"/>
              <a:ext cx="333216" cy="76200"/>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76" name="正方形/長方形 175"/>
            <p:cNvSpPr/>
            <p:nvPr/>
          </p:nvSpPr>
          <p:spPr>
            <a:xfrm>
              <a:off x="1073268" y="7631527"/>
              <a:ext cx="492614" cy="169277"/>
            </a:xfrm>
            <a:prstGeom prst="rect">
              <a:avLst/>
            </a:prstGeom>
          </p:spPr>
          <p:txBody>
            <a:bodyPr wrap="none" anchor="ctr">
              <a:spAutoFit/>
            </a:bodyPr>
            <a:lstStyle/>
            <a:p>
              <a:r>
                <a:rPr lang="ja-JP" altLang="en-US" sz="500" b="1" dirty="0">
                  <a:solidFill>
                    <a:schemeClr val="bg1"/>
                  </a:solidFill>
                  <a:latin typeface="メイリオ" panose="020B0604030504040204" pitchFamily="50" charset="-128"/>
                  <a:ea typeface="メイリオ" panose="020B0604030504040204" pitchFamily="50" charset="-128"/>
                </a:rPr>
                <a:t>中小企業</a:t>
              </a:r>
            </a:p>
          </p:txBody>
        </p:sp>
      </p:grpSp>
      <p:grpSp>
        <p:nvGrpSpPr>
          <p:cNvPr id="177" name="グループ化 176"/>
          <p:cNvGrpSpPr/>
          <p:nvPr/>
        </p:nvGrpSpPr>
        <p:grpSpPr>
          <a:xfrm>
            <a:off x="1391291" y="5977733"/>
            <a:ext cx="441146" cy="169277"/>
            <a:chOff x="1073268" y="7628352"/>
            <a:chExt cx="492614" cy="169277"/>
          </a:xfrm>
        </p:grpSpPr>
        <p:sp>
          <p:nvSpPr>
            <p:cNvPr id="178" name="ホームベース 177"/>
            <p:cNvSpPr/>
            <p:nvPr/>
          </p:nvSpPr>
          <p:spPr>
            <a:xfrm>
              <a:off x="1168048" y="7668332"/>
              <a:ext cx="333216" cy="76200"/>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79" name="正方形/長方形 178"/>
            <p:cNvSpPr/>
            <p:nvPr/>
          </p:nvSpPr>
          <p:spPr>
            <a:xfrm>
              <a:off x="1073268" y="7628352"/>
              <a:ext cx="492614" cy="169277"/>
            </a:xfrm>
            <a:prstGeom prst="rect">
              <a:avLst/>
            </a:prstGeom>
          </p:spPr>
          <p:txBody>
            <a:bodyPr wrap="none" anchor="ctr">
              <a:spAutoFit/>
            </a:bodyPr>
            <a:lstStyle/>
            <a:p>
              <a:r>
                <a:rPr lang="ja-JP" altLang="en-US" sz="500" b="1" dirty="0">
                  <a:solidFill>
                    <a:schemeClr val="bg1"/>
                  </a:solidFill>
                  <a:latin typeface="メイリオ" panose="020B0604030504040204" pitchFamily="50" charset="-128"/>
                  <a:ea typeface="メイリオ" panose="020B0604030504040204" pitchFamily="50" charset="-128"/>
                </a:rPr>
                <a:t>中小企業</a:t>
              </a:r>
            </a:p>
          </p:txBody>
        </p:sp>
      </p:grpSp>
      <p:sp>
        <p:nvSpPr>
          <p:cNvPr id="7" name="スライド番号プレースホルダー 6"/>
          <p:cNvSpPr>
            <a:spLocks noGrp="1"/>
          </p:cNvSpPr>
          <p:nvPr>
            <p:ph type="sldNum" sz="quarter" idx="12"/>
          </p:nvPr>
        </p:nvSpPr>
        <p:spPr/>
        <p:txBody>
          <a:bodyPr/>
          <a:lstStyle/>
          <a:p>
            <a:fld id="{C1F4B784-7842-48BD-97F4-60A65E06F705}" type="slidenum">
              <a:rPr kumimoji="1" lang="ja-JP" altLang="en-US" smtClean="0"/>
              <a:t>3</a:t>
            </a:fld>
            <a:endParaRPr kumimoji="1" lang="ja-JP" altLang="en-US"/>
          </a:p>
        </p:txBody>
      </p:sp>
      <p:grpSp>
        <p:nvGrpSpPr>
          <p:cNvPr id="138" name="グループ化 137"/>
          <p:cNvGrpSpPr/>
          <p:nvPr/>
        </p:nvGrpSpPr>
        <p:grpSpPr>
          <a:xfrm>
            <a:off x="498334" y="7459814"/>
            <a:ext cx="576692" cy="227737"/>
            <a:chOff x="514715" y="1055003"/>
            <a:chExt cx="576692" cy="227737"/>
          </a:xfrm>
        </p:grpSpPr>
        <p:sp>
          <p:nvSpPr>
            <p:cNvPr id="139" name="正方形/長方形 138"/>
            <p:cNvSpPr/>
            <p:nvPr/>
          </p:nvSpPr>
          <p:spPr>
            <a:xfrm>
              <a:off x="602169" y="1055003"/>
              <a:ext cx="388868"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56" name="正方形/長方形 155"/>
          <p:cNvSpPr/>
          <p:nvPr/>
        </p:nvSpPr>
        <p:spPr>
          <a:xfrm>
            <a:off x="1003973" y="7478094"/>
            <a:ext cx="5340319" cy="461665"/>
          </a:xfrm>
          <a:prstGeom prst="rect">
            <a:avLst/>
          </a:prstGeom>
        </p:spPr>
        <p:txBody>
          <a:bodyPr wrap="squar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その特許発明又は発明が福島復興再生特別措置法第</a:t>
            </a:r>
            <a:r>
              <a:rPr lang="en-US" altLang="ja-JP" sz="800" dirty="0">
                <a:solidFill>
                  <a:srgbClr val="000000"/>
                </a:solidFill>
                <a:latin typeface="メイリオ" panose="020B0604030504040204" pitchFamily="50" charset="-128"/>
                <a:ea typeface="メイリオ" panose="020B0604030504040204" pitchFamily="50" charset="-128"/>
              </a:rPr>
              <a:t>83</a:t>
            </a:r>
            <a:r>
              <a:rPr lang="ja-JP" altLang="en-US" sz="800" dirty="0">
                <a:solidFill>
                  <a:srgbClr val="000000"/>
                </a:solidFill>
                <a:latin typeface="メイリオ" panose="020B0604030504040204" pitchFamily="50" charset="-128"/>
                <a:ea typeface="メイリオ" panose="020B0604030504040204" pitchFamily="50" charset="-128"/>
              </a:rPr>
              <a:t>条に規定する認定重点推進計画に基づき同法第</a:t>
            </a:r>
            <a:r>
              <a:rPr lang="en-US" altLang="ja-JP" sz="800" dirty="0">
                <a:solidFill>
                  <a:srgbClr val="000000"/>
                </a:solidFill>
                <a:latin typeface="メイリオ" panose="020B0604030504040204" pitchFamily="50" charset="-128"/>
                <a:ea typeface="メイリオ" panose="020B0604030504040204" pitchFamily="50" charset="-128"/>
              </a:rPr>
              <a:t>81</a:t>
            </a:r>
            <a:r>
              <a:rPr lang="ja-JP" altLang="en-US" sz="800" dirty="0">
                <a:solidFill>
                  <a:srgbClr val="000000"/>
                </a:solidFill>
                <a:latin typeface="メイリオ" panose="020B0604030504040204" pitchFamily="50" charset="-128"/>
                <a:ea typeface="メイリオ" panose="020B0604030504040204" pitchFamily="50" charset="-128"/>
              </a:rPr>
              <a:t>条第</a:t>
            </a:r>
            <a:r>
              <a:rPr lang="en-US" altLang="ja-JP" sz="800" dirty="0">
                <a:solidFill>
                  <a:srgbClr val="000000"/>
                </a:solidFill>
                <a:latin typeface="メイリオ" panose="020B0604030504040204" pitchFamily="50" charset="-128"/>
                <a:ea typeface="メイリオ" panose="020B0604030504040204" pitchFamily="50" charset="-128"/>
              </a:rPr>
              <a:t>2</a:t>
            </a:r>
            <a:r>
              <a:rPr lang="ja-JP" altLang="en-US" sz="800" dirty="0">
                <a:solidFill>
                  <a:srgbClr val="000000"/>
                </a:solidFill>
                <a:latin typeface="メイリオ" panose="020B0604030504040204" pitchFamily="50" charset="-128"/>
                <a:ea typeface="メイリオ" panose="020B0604030504040204" pitchFamily="50" charset="-128"/>
              </a:rPr>
              <a:t>項第</a:t>
            </a:r>
            <a:r>
              <a:rPr lang="en-US" altLang="ja-JP" sz="800" dirty="0">
                <a:solidFill>
                  <a:srgbClr val="000000"/>
                </a:solidFill>
                <a:latin typeface="メイリオ" panose="020B0604030504040204" pitchFamily="50" charset="-128"/>
                <a:ea typeface="メイリオ" panose="020B0604030504040204" pitchFamily="50" charset="-128"/>
              </a:rPr>
              <a:t>4</a:t>
            </a:r>
            <a:r>
              <a:rPr lang="ja-JP" altLang="en-US" sz="800" dirty="0">
                <a:solidFill>
                  <a:srgbClr val="000000"/>
                </a:solidFill>
                <a:latin typeface="メイリオ" panose="020B0604030504040204" pitchFamily="50" charset="-128"/>
                <a:ea typeface="メイリオ" panose="020B0604030504040204" pitchFamily="50" charset="-128"/>
              </a:rPr>
              <a:t>号に規定する福島国際研究産業都市区域（浜通り地域等の</a:t>
            </a:r>
            <a:r>
              <a:rPr lang="en-US" altLang="ja-JP" sz="800" dirty="0">
                <a:solidFill>
                  <a:srgbClr val="000000"/>
                </a:solidFill>
                <a:latin typeface="メイリオ" panose="020B0604030504040204" pitchFamily="50" charset="-128"/>
                <a:ea typeface="メイリオ" panose="020B0604030504040204" pitchFamily="50" charset="-128"/>
              </a:rPr>
              <a:t>15</a:t>
            </a:r>
            <a:r>
              <a:rPr lang="ja-JP" altLang="en-US" sz="800" dirty="0">
                <a:solidFill>
                  <a:srgbClr val="000000"/>
                </a:solidFill>
                <a:latin typeface="メイリオ" panose="020B0604030504040204" pitchFamily="50" charset="-128"/>
                <a:ea typeface="メイリオ" panose="020B0604030504040204" pitchFamily="50" charset="-128"/>
              </a:rPr>
              <a:t>市町村）において行う事業の成果に係るものであること</a:t>
            </a:r>
          </a:p>
        </p:txBody>
      </p:sp>
      <p:grpSp>
        <p:nvGrpSpPr>
          <p:cNvPr id="157" name="グループ化 156"/>
          <p:cNvGrpSpPr/>
          <p:nvPr/>
        </p:nvGrpSpPr>
        <p:grpSpPr>
          <a:xfrm>
            <a:off x="494512" y="7898285"/>
            <a:ext cx="576692" cy="227737"/>
            <a:chOff x="500426" y="1055003"/>
            <a:chExt cx="576692" cy="227737"/>
          </a:xfrm>
        </p:grpSpPr>
        <p:sp>
          <p:nvSpPr>
            <p:cNvPr id="158" name="正方形/長方形 157"/>
            <p:cNvSpPr/>
            <p:nvPr/>
          </p:nvSpPr>
          <p:spPr>
            <a:xfrm>
              <a:off x="586939" y="1055003"/>
              <a:ext cx="393631"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500426"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要件３</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60" name="正方形/長方形 159"/>
          <p:cNvSpPr/>
          <p:nvPr/>
        </p:nvSpPr>
        <p:spPr>
          <a:xfrm>
            <a:off x="1019204" y="7910218"/>
            <a:ext cx="5283541" cy="215444"/>
          </a:xfrm>
          <a:prstGeom prst="rect">
            <a:avLst/>
          </a:prstGeom>
        </p:spPr>
        <p:txBody>
          <a:bodyPr wrap="squar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認定重点推進計画の期間の終了の日（</a:t>
            </a:r>
            <a:r>
              <a:rPr lang="en-US" altLang="ja-JP" sz="800" dirty="0">
                <a:solidFill>
                  <a:srgbClr val="000000"/>
                </a:solidFill>
                <a:latin typeface="メイリオ" panose="020B0604030504040204" pitchFamily="50" charset="-128"/>
                <a:ea typeface="メイリオ" panose="020B0604030504040204" pitchFamily="50" charset="-128"/>
              </a:rPr>
              <a:t>2021</a:t>
            </a:r>
            <a:r>
              <a:rPr lang="ja-JP" altLang="en-US" sz="800" dirty="0">
                <a:solidFill>
                  <a:srgbClr val="000000"/>
                </a:solidFill>
                <a:latin typeface="メイリオ" panose="020B0604030504040204" pitchFamily="50" charset="-128"/>
                <a:ea typeface="メイリオ" panose="020B0604030504040204" pitchFamily="50" charset="-128"/>
              </a:rPr>
              <a:t>年</a:t>
            </a:r>
            <a:r>
              <a:rPr lang="en-US" altLang="ja-JP" sz="800" dirty="0">
                <a:solidFill>
                  <a:srgbClr val="000000"/>
                </a:solidFill>
                <a:latin typeface="メイリオ" panose="020B0604030504040204" pitchFamily="50" charset="-128"/>
                <a:ea typeface="メイリオ" panose="020B0604030504040204" pitchFamily="50" charset="-128"/>
              </a:rPr>
              <a:t>3</a:t>
            </a:r>
            <a:r>
              <a:rPr lang="ja-JP" altLang="en-US" sz="800" dirty="0">
                <a:solidFill>
                  <a:srgbClr val="000000"/>
                </a:solidFill>
                <a:latin typeface="メイリオ" panose="020B0604030504040204" pitchFamily="50" charset="-128"/>
                <a:ea typeface="メイリオ" panose="020B0604030504040204" pitchFamily="50" charset="-128"/>
              </a:rPr>
              <a:t>月</a:t>
            </a:r>
            <a:r>
              <a:rPr lang="en-US" altLang="ja-JP" sz="800" dirty="0">
                <a:solidFill>
                  <a:srgbClr val="000000"/>
                </a:solidFill>
                <a:latin typeface="メイリオ" panose="020B0604030504040204" pitchFamily="50" charset="-128"/>
                <a:ea typeface="メイリオ" panose="020B0604030504040204" pitchFamily="50" charset="-128"/>
              </a:rPr>
              <a:t>31</a:t>
            </a:r>
            <a:r>
              <a:rPr lang="ja-JP" altLang="en-US" sz="800" dirty="0">
                <a:solidFill>
                  <a:srgbClr val="000000"/>
                </a:solidFill>
                <a:latin typeface="メイリオ" panose="020B0604030504040204" pitchFamily="50" charset="-128"/>
                <a:ea typeface="メイリオ" panose="020B0604030504040204" pitchFamily="50" charset="-128"/>
              </a:rPr>
              <a:t>日）から起算して</a:t>
            </a:r>
            <a:r>
              <a:rPr lang="en-US" altLang="ja-JP" sz="800" dirty="0">
                <a:solidFill>
                  <a:srgbClr val="000000"/>
                </a:solidFill>
                <a:latin typeface="メイリオ" panose="020B0604030504040204" pitchFamily="50" charset="-128"/>
                <a:ea typeface="メイリオ" panose="020B0604030504040204" pitchFamily="50" charset="-128"/>
              </a:rPr>
              <a:t>2</a:t>
            </a:r>
            <a:r>
              <a:rPr lang="ja-JP" altLang="en-US" sz="800" dirty="0">
                <a:solidFill>
                  <a:srgbClr val="000000"/>
                </a:solidFill>
                <a:latin typeface="メイリオ" panose="020B0604030504040204" pitchFamily="50" charset="-128"/>
                <a:ea typeface="メイリオ" panose="020B0604030504040204" pitchFamily="50" charset="-128"/>
              </a:rPr>
              <a:t>年以内に出願されたもの</a:t>
            </a:r>
          </a:p>
        </p:txBody>
      </p:sp>
      <p:sp>
        <p:nvSpPr>
          <p:cNvPr id="115" name="正方形/長方形 114"/>
          <p:cNvSpPr/>
          <p:nvPr/>
        </p:nvSpPr>
        <p:spPr>
          <a:xfrm>
            <a:off x="4149641" y="4460943"/>
            <a:ext cx="1875401" cy="276999"/>
          </a:xfrm>
          <a:prstGeom prst="rect">
            <a:avLst/>
          </a:prstGeom>
        </p:spPr>
        <p:txBody>
          <a:bodyPr wrap="square">
            <a:spAutoFit/>
          </a:bodyPr>
          <a:lstStyle/>
          <a:p>
            <a:r>
              <a:rPr lang="en-US" altLang="ja-JP" sz="600" dirty="0">
                <a:solidFill>
                  <a:srgbClr val="000000"/>
                </a:solidFill>
                <a:latin typeface="Meiryo" panose="020B0604030504040204" pitchFamily="50" charset="-128"/>
                <a:ea typeface="Meiryo" panose="020B0604030504040204" pitchFamily="50" charset="-128"/>
              </a:rPr>
              <a:t>※</a:t>
            </a:r>
            <a:r>
              <a:rPr lang="ja-JP" altLang="en-US" sz="600" dirty="0">
                <a:solidFill>
                  <a:srgbClr val="000000"/>
                </a:solidFill>
                <a:latin typeface="Meiryo" panose="020B0604030504040204" pitchFamily="50" charset="-128"/>
                <a:ea typeface="Meiryo" panose="020B0604030504040204" pitchFamily="50" charset="-128"/>
              </a:rPr>
              <a:t>国際出願に係る手数料の場合、日本の特許庁に日本語で国際出願をする場合に対象となります。</a:t>
            </a:r>
            <a:endParaRPr lang="ja-JP" altLang="en-US" sz="600" dirty="0"/>
          </a:p>
        </p:txBody>
      </p:sp>
      <p:sp>
        <p:nvSpPr>
          <p:cNvPr id="116" name="正方形/長方形 115"/>
          <p:cNvSpPr/>
          <p:nvPr/>
        </p:nvSpPr>
        <p:spPr>
          <a:xfrm>
            <a:off x="4149641" y="8299887"/>
            <a:ext cx="1875401" cy="276999"/>
          </a:xfrm>
          <a:prstGeom prst="rect">
            <a:avLst/>
          </a:prstGeom>
        </p:spPr>
        <p:txBody>
          <a:bodyPr wrap="square">
            <a:spAutoFit/>
          </a:bodyPr>
          <a:lstStyle/>
          <a:p>
            <a:r>
              <a:rPr lang="en-US" altLang="ja-JP" sz="600" dirty="0">
                <a:solidFill>
                  <a:srgbClr val="000000"/>
                </a:solidFill>
                <a:latin typeface="Meiryo" panose="020B0604030504040204" pitchFamily="50" charset="-128"/>
                <a:ea typeface="Meiryo" panose="020B0604030504040204" pitchFamily="50" charset="-128"/>
              </a:rPr>
              <a:t>※</a:t>
            </a:r>
            <a:r>
              <a:rPr lang="ja-JP" altLang="en-US" sz="600" dirty="0">
                <a:solidFill>
                  <a:srgbClr val="000000"/>
                </a:solidFill>
                <a:latin typeface="Meiryo" panose="020B0604030504040204" pitchFamily="50" charset="-128"/>
                <a:ea typeface="Meiryo" panose="020B0604030504040204" pitchFamily="50" charset="-128"/>
              </a:rPr>
              <a:t>国際出願に係る手数料の場合、日本の特許庁に日本語で国際出願をする場合に対象となります。</a:t>
            </a:r>
            <a:endParaRPr lang="ja-JP" altLang="en-US" sz="600" dirty="0"/>
          </a:p>
        </p:txBody>
      </p:sp>
    </p:spTree>
    <p:extLst>
      <p:ext uri="{BB962C8B-B14F-4D97-AF65-F5344CB8AC3E}">
        <p14:creationId xmlns:p14="http://schemas.microsoft.com/office/powerpoint/2010/main" val="2424273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1" y="-5800"/>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 49"/>
          <p:cNvSpPr/>
          <p:nvPr/>
        </p:nvSpPr>
        <p:spPr>
          <a:xfrm>
            <a:off x="5255455" y="1168749"/>
            <a:ext cx="3312000" cy="3312000"/>
          </a:xfrm>
          <a:prstGeom prst="pie">
            <a:avLst>
              <a:gd name="adj1" fmla="val 5405644"/>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フリーフォーム 48"/>
          <p:cNvSpPr/>
          <p:nvPr/>
        </p:nvSpPr>
        <p:spPr>
          <a:xfrm>
            <a:off x="-18288"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7472" y="219456"/>
            <a:ext cx="6245352" cy="7752969"/>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角丸四角形 177"/>
          <p:cNvSpPr/>
          <p:nvPr/>
        </p:nvSpPr>
        <p:spPr>
          <a:xfrm>
            <a:off x="472059" y="625970"/>
            <a:ext cx="6025896" cy="5982544"/>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47472" y="225552"/>
            <a:ext cx="6245352" cy="307848"/>
          </a:xfrm>
          <a:prstGeom prst="rect">
            <a:avLst/>
          </a:prstGeom>
          <a:solidFill>
            <a:srgbClr val="FF0000"/>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２．中小企業（個人事業主）を対象とした軽減措置</a:t>
            </a:r>
          </a:p>
        </p:txBody>
      </p:sp>
      <p:graphicFrame>
        <p:nvGraphicFramePr>
          <p:cNvPr id="118" name="表 117"/>
          <p:cNvGraphicFramePr>
            <a:graphicFrameLocks noGrp="1"/>
          </p:cNvGraphicFramePr>
          <p:nvPr>
            <p:extLst>
              <p:ext uri="{D42A27DB-BD31-4B8C-83A1-F6EECF244321}">
                <p14:modId xmlns:p14="http://schemas.microsoft.com/office/powerpoint/2010/main" val="768880403"/>
              </p:ext>
            </p:extLst>
          </p:nvPr>
        </p:nvGraphicFramePr>
        <p:xfrm>
          <a:off x="807361" y="1230769"/>
          <a:ext cx="4858488" cy="1478280"/>
        </p:xfrm>
        <a:graphic>
          <a:graphicData uri="http://schemas.openxmlformats.org/drawingml/2006/table">
            <a:tbl>
              <a:tblPr firstRow="1" bandRow="1">
                <a:tableStyleId>{5940675A-B579-460E-94D1-54222C63F5DA}</a:tableStyleId>
              </a:tblPr>
              <a:tblGrid>
                <a:gridCol w="303556">
                  <a:extLst>
                    <a:ext uri="{9D8B030D-6E8A-4147-A177-3AD203B41FA5}">
                      <a16:colId xmlns:a16="http://schemas.microsoft.com/office/drawing/2014/main" xmlns="" val="1319225258"/>
                    </a:ext>
                  </a:extLst>
                </a:gridCol>
                <a:gridCol w="3785616">
                  <a:extLst>
                    <a:ext uri="{9D8B030D-6E8A-4147-A177-3AD203B41FA5}">
                      <a16:colId xmlns:a16="http://schemas.microsoft.com/office/drawing/2014/main" xmlns="" val="3516987810"/>
                    </a:ext>
                  </a:extLst>
                </a:gridCol>
                <a:gridCol w="769316">
                  <a:extLst>
                    <a:ext uri="{9D8B030D-6E8A-4147-A177-3AD203B41FA5}">
                      <a16:colId xmlns:a16="http://schemas.microsoft.com/office/drawing/2014/main" xmlns="" val="345641740"/>
                    </a:ext>
                  </a:extLst>
                </a:gridCol>
              </a:tblGrid>
              <a:tr h="181480">
                <a:tc>
                  <a:txBody>
                    <a:bodyPr/>
                    <a:lstStyle/>
                    <a:p>
                      <a:endParaRPr kumimoji="1" lang="ja-JP" altLang="en-US" sz="600" dirty="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tc>
                  <a:txBody>
                    <a:bodyPr/>
                    <a:lstStyle/>
                    <a:p>
                      <a:r>
                        <a:rPr kumimoji="1" lang="ja-JP" altLang="en-US" sz="700" b="1" dirty="0">
                          <a:solidFill>
                            <a:schemeClr val="bg1"/>
                          </a:solidFill>
                          <a:latin typeface="Meiryo UI" panose="020B0604030504040204" pitchFamily="50" charset="-128"/>
                          <a:ea typeface="Meiryo UI" panose="020B0604030504040204" pitchFamily="50" charset="-128"/>
                        </a:rPr>
                        <a:t>業種</a:t>
                      </a:r>
                    </a:p>
                  </a:txBody>
                  <a:tcPr>
                    <a:solidFill>
                      <a:schemeClr val="accent2">
                        <a:lumMod val="60000"/>
                        <a:lumOff val="40000"/>
                      </a:schemeClr>
                    </a:solidFill>
                  </a:tcPr>
                </a:tc>
                <a:tc>
                  <a:txBody>
                    <a:bodyPr/>
                    <a:lstStyle/>
                    <a:p>
                      <a:r>
                        <a:rPr kumimoji="1" lang="ja-JP" altLang="en-US" sz="700" b="1" dirty="0">
                          <a:solidFill>
                            <a:schemeClr val="bg1"/>
                          </a:solidFill>
                          <a:latin typeface="Meiryo UI" panose="020B0604030504040204" pitchFamily="50" charset="-128"/>
                          <a:ea typeface="Meiryo UI" panose="020B0604030504040204" pitchFamily="50" charset="-128"/>
                        </a:rPr>
                        <a:t>従業員数</a:t>
                      </a:r>
                    </a:p>
                  </a:txBody>
                  <a:tcPr>
                    <a:solidFill>
                      <a:schemeClr val="accent2">
                        <a:lumMod val="60000"/>
                        <a:lumOff val="40000"/>
                      </a:schemeClr>
                    </a:solidFill>
                  </a:tcPr>
                </a:tc>
                <a:extLst>
                  <a:ext uri="{0D108BD9-81ED-4DB2-BD59-A6C34878D82A}">
                    <a16:rowId xmlns:a16="http://schemas.microsoft.com/office/drawing/2014/main" xmlns="" val="61921644"/>
                  </a:ext>
                </a:extLst>
              </a:tr>
              <a:tr h="181480">
                <a:tc>
                  <a:txBody>
                    <a:bodyPr/>
                    <a:lstStyle/>
                    <a:p>
                      <a:r>
                        <a:rPr kumimoji="1" lang="ja-JP" altLang="en-US" sz="600" dirty="0">
                          <a:latin typeface="Meiryo UI" panose="020B0604030504040204" pitchFamily="50" charset="-128"/>
                          <a:ea typeface="Meiryo UI" panose="020B0604030504040204" pitchFamily="50" charset="-128"/>
                        </a:rPr>
                        <a:t>イ</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製造業、建設業、運輸業その他の業種（ロからトまでに掲げる業種を除く。）</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300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extLst>
                  <a:ext uri="{0D108BD9-81ED-4DB2-BD59-A6C34878D82A}">
                    <a16:rowId xmlns:a16="http://schemas.microsoft.com/office/drawing/2014/main" xmlns="" val="3704345828"/>
                  </a:ext>
                </a:extLst>
              </a:tr>
              <a:tr h="181480">
                <a:tc>
                  <a:txBody>
                    <a:bodyPr/>
                    <a:lstStyle/>
                    <a:p>
                      <a:r>
                        <a:rPr kumimoji="1" lang="ja-JP" altLang="en-US" sz="600" dirty="0">
                          <a:latin typeface="Meiryo UI" panose="020B0604030504040204" pitchFamily="50" charset="-128"/>
                          <a:ea typeface="Meiryo UI" panose="020B0604030504040204" pitchFamily="50" charset="-128"/>
                        </a:rPr>
                        <a:t>ロ</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卸売業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100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extLst>
                  <a:ext uri="{0D108BD9-81ED-4DB2-BD59-A6C34878D82A}">
                    <a16:rowId xmlns:a16="http://schemas.microsoft.com/office/drawing/2014/main" xmlns="" val="2319902495"/>
                  </a:ext>
                </a:extLst>
              </a:tr>
              <a:tr h="181480">
                <a:tc>
                  <a:txBody>
                    <a:bodyPr/>
                    <a:lstStyle/>
                    <a:p>
                      <a:r>
                        <a:rPr kumimoji="1" lang="ja-JP" altLang="en-US" sz="600" dirty="0">
                          <a:latin typeface="Meiryo UI" panose="020B0604030504040204" pitchFamily="50" charset="-128"/>
                          <a:ea typeface="Meiryo UI" panose="020B0604030504040204" pitchFamily="50" charset="-128"/>
                        </a:rPr>
                        <a:t>ハ</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サービス業（</a:t>
                      </a:r>
                      <a:r>
                        <a:rPr kumimoji="1" lang="ja-JP" altLang="en-US" sz="600" dirty="0" err="1">
                          <a:latin typeface="Meiryo UI" panose="020B0604030504040204" pitchFamily="50" charset="-128"/>
                          <a:ea typeface="Meiryo UI" panose="020B0604030504040204" pitchFamily="50" charset="-128"/>
                        </a:rPr>
                        <a:t>ヘ</a:t>
                      </a:r>
                      <a:r>
                        <a:rPr kumimoji="1" lang="ja-JP" altLang="en-US" sz="600" dirty="0">
                          <a:latin typeface="Meiryo UI" panose="020B0604030504040204" pitchFamily="50" charset="-128"/>
                          <a:ea typeface="Meiryo UI" panose="020B0604030504040204" pitchFamily="50" charset="-128"/>
                        </a:rPr>
                        <a:t>及びトに掲げる業種を除く。）</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100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extLst>
                  <a:ext uri="{0D108BD9-81ED-4DB2-BD59-A6C34878D82A}">
                    <a16:rowId xmlns:a16="http://schemas.microsoft.com/office/drawing/2014/main" xmlns="" val="1728862567"/>
                  </a:ext>
                </a:extLst>
              </a:tr>
              <a:tr h="181480">
                <a:tc>
                  <a:txBody>
                    <a:bodyPr/>
                    <a:lstStyle/>
                    <a:p>
                      <a:r>
                        <a:rPr kumimoji="1" lang="ja-JP" altLang="en-US" sz="600" dirty="0">
                          <a:latin typeface="Meiryo UI" panose="020B0604030504040204" pitchFamily="50" charset="-128"/>
                          <a:ea typeface="Meiryo UI" panose="020B0604030504040204" pitchFamily="50" charset="-128"/>
                        </a:rPr>
                        <a:t>ニ</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小売業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50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extLst>
                  <a:ext uri="{0D108BD9-81ED-4DB2-BD59-A6C34878D82A}">
                    <a16:rowId xmlns:a16="http://schemas.microsoft.com/office/drawing/2014/main" xmlns="" val="4275422047"/>
                  </a:ext>
                </a:extLst>
              </a:tr>
              <a:tr h="181480">
                <a:tc>
                  <a:txBody>
                    <a:bodyPr/>
                    <a:lstStyle/>
                    <a:p>
                      <a:r>
                        <a:rPr kumimoji="1" lang="ja-JP" altLang="en-US" sz="600" dirty="0">
                          <a:latin typeface="Meiryo UI" panose="020B0604030504040204" pitchFamily="50" charset="-128"/>
                          <a:ea typeface="Meiryo UI" panose="020B0604030504040204" pitchFamily="50" charset="-128"/>
                        </a:rPr>
                        <a:t>ホ</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ゴム製品製造業（自動車又は航空機用タイヤ及びチューブ製造業並びに工業用ベルト製造業を除く。）</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900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extLst>
                  <a:ext uri="{0D108BD9-81ED-4DB2-BD59-A6C34878D82A}">
                    <a16:rowId xmlns:a16="http://schemas.microsoft.com/office/drawing/2014/main" xmlns="" val="1511594859"/>
                  </a:ext>
                </a:extLst>
              </a:tr>
              <a:tr h="181480">
                <a:tc>
                  <a:txBody>
                    <a:bodyPr/>
                    <a:lstStyle/>
                    <a:p>
                      <a:r>
                        <a:rPr kumimoji="1" lang="ja-JP" altLang="en-US" sz="600" dirty="0">
                          <a:latin typeface="Meiryo UI" panose="020B0604030504040204" pitchFamily="50" charset="-128"/>
                          <a:ea typeface="Meiryo UI" panose="020B0604030504040204" pitchFamily="50" charset="-128"/>
                        </a:rPr>
                        <a:t>へ</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ソフトウェア業又は情報処理サービス業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300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extLst>
                  <a:ext uri="{0D108BD9-81ED-4DB2-BD59-A6C34878D82A}">
                    <a16:rowId xmlns:a16="http://schemas.microsoft.com/office/drawing/2014/main" xmlns="" val="3739393347"/>
                  </a:ext>
                </a:extLst>
              </a:tr>
              <a:tr h="181480">
                <a:tc>
                  <a:txBody>
                    <a:bodyPr/>
                    <a:lstStyle/>
                    <a:p>
                      <a:r>
                        <a:rPr kumimoji="1" lang="ja-JP" altLang="en-US" sz="600" dirty="0">
                          <a:latin typeface="Meiryo UI" panose="020B0604030504040204" pitchFamily="50" charset="-128"/>
                          <a:ea typeface="Meiryo UI" panose="020B0604030504040204" pitchFamily="50" charset="-128"/>
                        </a:rPr>
                        <a:t>ト</a:t>
                      </a:r>
                    </a:p>
                  </a:txBody>
                  <a:tcPr>
                    <a:solidFill>
                      <a:schemeClr val="bg1"/>
                    </a:solidFill>
                  </a:tcPr>
                </a:tc>
                <a:tc>
                  <a:txBody>
                    <a:bodyPr/>
                    <a:lstStyle/>
                    <a:p>
                      <a:r>
                        <a:rPr kumimoji="1" lang="ja-JP" altLang="en-US" sz="600" dirty="0">
                          <a:latin typeface="Meiryo UI" panose="020B0604030504040204" pitchFamily="50" charset="-128"/>
                          <a:ea typeface="Meiryo UI" panose="020B0604030504040204" pitchFamily="50" charset="-128"/>
                        </a:rPr>
                        <a:t>旅館業</a:t>
                      </a:r>
                    </a:p>
                  </a:txBody>
                  <a:tcPr>
                    <a:solidFill>
                      <a:schemeClr val="bg1"/>
                    </a:solidFill>
                  </a:tcPr>
                </a:tc>
                <a:tc>
                  <a:txBody>
                    <a:bodyPr/>
                    <a:lstStyle/>
                    <a:p>
                      <a:r>
                        <a:rPr kumimoji="1" lang="en-US" altLang="ja-JP" sz="600" dirty="0">
                          <a:latin typeface="Meiryo UI" panose="020B0604030504040204" pitchFamily="50" charset="-128"/>
                          <a:ea typeface="Meiryo UI" panose="020B0604030504040204" pitchFamily="50" charset="-128"/>
                        </a:rPr>
                        <a:t>200</a:t>
                      </a:r>
                      <a:r>
                        <a:rPr kumimoji="1" lang="ja-JP" altLang="en-US" sz="600" dirty="0">
                          <a:latin typeface="Meiryo UI" panose="020B0604030504040204" pitchFamily="50" charset="-128"/>
                          <a:ea typeface="Meiryo UI" panose="020B0604030504040204" pitchFamily="50" charset="-128"/>
                        </a:rPr>
                        <a:t>人以下</a:t>
                      </a:r>
                    </a:p>
                  </a:txBody>
                  <a:tcPr>
                    <a:solidFill>
                      <a:schemeClr val="bg1"/>
                    </a:solidFill>
                  </a:tcPr>
                </a:tc>
                <a:extLst>
                  <a:ext uri="{0D108BD9-81ED-4DB2-BD59-A6C34878D82A}">
                    <a16:rowId xmlns:a16="http://schemas.microsoft.com/office/drawing/2014/main" xmlns="" val="2965800334"/>
                  </a:ext>
                </a:extLst>
              </a:tr>
            </a:tbl>
          </a:graphicData>
        </a:graphic>
      </p:graphicFrame>
      <p:sp>
        <p:nvSpPr>
          <p:cNvPr id="119" name="Rectangle 10"/>
          <p:cNvSpPr>
            <a:spLocks noChangeArrowheads="1"/>
          </p:cNvSpPr>
          <p:nvPr/>
        </p:nvSpPr>
        <p:spPr bwMode="auto">
          <a:xfrm>
            <a:off x="664163" y="1780111"/>
            <a:ext cx="3672585" cy="747702"/>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t"/>
          <a:lstStyle/>
          <a:p>
            <a:pPr lvl="0" fontAlgn="ctr">
              <a:defRPr/>
            </a:pPr>
            <a:endParaRPr lang="en-US" altLang="zh-TW" sz="800" dirty="0">
              <a:latin typeface="Meiryo UI" panose="020B0604030504040204" pitchFamily="50" charset="-128"/>
              <a:ea typeface="Meiryo UI" panose="020B0604030504040204" pitchFamily="50" charset="-128"/>
            </a:endParaRPr>
          </a:p>
        </p:txBody>
      </p:sp>
      <p:sp>
        <p:nvSpPr>
          <p:cNvPr id="143" name="正方形/長方形 142"/>
          <p:cNvSpPr/>
          <p:nvPr/>
        </p:nvSpPr>
        <p:spPr>
          <a:xfrm>
            <a:off x="997331" y="959094"/>
            <a:ext cx="3536569"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以下の「従業員数要件」を満たしている個人事業主であること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164" name="ホームベース 163"/>
          <p:cNvSpPr/>
          <p:nvPr/>
        </p:nvSpPr>
        <p:spPr>
          <a:xfrm>
            <a:off x="574167" y="690848"/>
            <a:ext cx="1307497"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65" name="正方形/長方形 164"/>
          <p:cNvSpPr/>
          <p:nvPr/>
        </p:nvSpPr>
        <p:spPr>
          <a:xfrm>
            <a:off x="583311" y="673070"/>
            <a:ext cx="1261884"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中小個人事業主</a:t>
            </a:r>
          </a:p>
        </p:txBody>
      </p:sp>
      <p:grpSp>
        <p:nvGrpSpPr>
          <p:cNvPr id="166" name="グループ化 165"/>
          <p:cNvGrpSpPr/>
          <p:nvPr/>
        </p:nvGrpSpPr>
        <p:grpSpPr>
          <a:xfrm>
            <a:off x="489950" y="951752"/>
            <a:ext cx="576692" cy="227737"/>
            <a:chOff x="499475" y="1055003"/>
            <a:chExt cx="576692" cy="227737"/>
          </a:xfrm>
        </p:grpSpPr>
        <p:sp>
          <p:nvSpPr>
            <p:cNvPr id="167" name="正方形/長方形 166"/>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49947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80" name="角丸四角形 179"/>
          <p:cNvSpPr/>
          <p:nvPr/>
        </p:nvSpPr>
        <p:spPr>
          <a:xfrm>
            <a:off x="576582" y="5268848"/>
            <a:ext cx="5827968" cy="1198885"/>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1" name="表 180"/>
          <p:cNvGraphicFramePr>
            <a:graphicFrameLocks noGrp="1"/>
          </p:cNvGraphicFramePr>
          <p:nvPr>
            <p:extLst>
              <p:ext uri="{D42A27DB-BD31-4B8C-83A1-F6EECF244321}">
                <p14:modId xmlns:p14="http://schemas.microsoft.com/office/powerpoint/2010/main" val="2863849991"/>
              </p:ext>
            </p:extLst>
          </p:nvPr>
        </p:nvGraphicFramePr>
        <p:xfrm>
          <a:off x="3468881" y="5351806"/>
          <a:ext cx="2841484" cy="1066800"/>
        </p:xfrm>
        <a:graphic>
          <a:graphicData uri="http://schemas.openxmlformats.org/drawingml/2006/table">
            <a:tbl>
              <a:tblPr firstRow="1" bandRow="1">
                <a:tableStyleId>{5940675A-B579-460E-94D1-54222C63F5DA}</a:tableStyleId>
              </a:tblPr>
              <a:tblGrid>
                <a:gridCol w="1277860">
                  <a:extLst>
                    <a:ext uri="{9D8B030D-6E8A-4147-A177-3AD203B41FA5}">
                      <a16:colId xmlns:a16="http://schemas.microsoft.com/office/drawing/2014/main" xmlns="" val="169354147"/>
                    </a:ext>
                  </a:extLst>
                </a:gridCol>
                <a:gridCol w="1563624">
                  <a:extLst>
                    <a:ext uri="{9D8B030D-6E8A-4147-A177-3AD203B41FA5}">
                      <a16:colId xmlns:a16="http://schemas.microsoft.com/office/drawing/2014/main" xmlns="" val="567691207"/>
                    </a:ext>
                  </a:extLst>
                </a:gridCol>
              </a:tblGrid>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＜国際出願＞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kumimoji="1" lang="ja-JP" altLang="en-US" sz="800" dirty="0">
                          <a:latin typeface="Meiryo UI" panose="020B0604030504040204" pitchFamily="50" charset="-128"/>
                          <a:ea typeface="Meiryo UI" panose="020B0604030504040204" pitchFamily="50" charset="-128"/>
                        </a:rPr>
                        <a:t>送付手数料・調査手数料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kumimoji="1" lang="zh-TW" altLang="en-US" sz="800" dirty="0">
                          <a:latin typeface="Meiryo UI" panose="020B0604030504040204" pitchFamily="50" charset="-128"/>
                          <a:ea typeface="Meiryo UI" panose="020B0604030504040204" pitchFamily="50" charset="-128"/>
                        </a:rPr>
                        <a:t>予備審査手数料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r>
                        <a:rPr lang="ja-JP" altLang="en-US" sz="800" dirty="0">
                          <a:latin typeface="Meiryo UI" panose="020B0604030504040204" pitchFamily="50" charset="-128"/>
                          <a:ea typeface="Meiryo UI" panose="020B0604030504040204" pitchFamily="50" charset="-128"/>
                        </a:rPr>
                        <a:t>国際出願手数料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ja-JP" sz="800" b="1" u="sng"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19478822"/>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取扱手数料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ja-JP" sz="800" b="1" u="sng"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3498744"/>
                  </a:ext>
                </a:extLst>
              </a:tr>
            </a:tbl>
          </a:graphicData>
        </a:graphic>
      </p:graphicFrame>
      <p:sp>
        <p:nvSpPr>
          <p:cNvPr id="182" name="フローチャート: 代替処理 181"/>
          <p:cNvSpPr/>
          <p:nvPr/>
        </p:nvSpPr>
        <p:spPr>
          <a:xfrm>
            <a:off x="801796" y="5603757"/>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テキスト ボックス 182"/>
          <p:cNvSpPr txBox="1"/>
          <p:nvPr/>
        </p:nvSpPr>
        <p:spPr>
          <a:xfrm>
            <a:off x="690952" y="5666449"/>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graphicFrame>
        <p:nvGraphicFramePr>
          <p:cNvPr id="184" name="表 183"/>
          <p:cNvGraphicFramePr>
            <a:graphicFrameLocks noGrp="1"/>
          </p:cNvGraphicFramePr>
          <p:nvPr>
            <p:extLst>
              <p:ext uri="{D42A27DB-BD31-4B8C-83A1-F6EECF244321}">
                <p14:modId xmlns:p14="http://schemas.microsoft.com/office/powerpoint/2010/main" val="300600257"/>
              </p:ext>
            </p:extLst>
          </p:nvPr>
        </p:nvGraphicFramePr>
        <p:xfrm>
          <a:off x="1512701" y="5350545"/>
          <a:ext cx="1956180" cy="640080"/>
        </p:xfrm>
        <a:graphic>
          <a:graphicData uri="http://schemas.openxmlformats.org/drawingml/2006/table">
            <a:tbl>
              <a:tblPr firstRow="1" bandRow="1">
                <a:tableStyleId>{5940675A-B579-460E-94D1-54222C63F5DA}</a:tableStyleId>
              </a:tblPr>
              <a:tblGrid>
                <a:gridCol w="1024608">
                  <a:extLst>
                    <a:ext uri="{9D8B030D-6E8A-4147-A177-3AD203B41FA5}">
                      <a16:colId xmlns:a16="http://schemas.microsoft.com/office/drawing/2014/main" xmlns="" val="2812266437"/>
                    </a:ext>
                  </a:extLst>
                </a:gridCol>
                <a:gridCol w="931572">
                  <a:extLst>
                    <a:ext uri="{9D8B030D-6E8A-4147-A177-3AD203B41FA5}">
                      <a16:colId xmlns:a16="http://schemas.microsoft.com/office/drawing/2014/main" xmlns="" val="1629220888"/>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41129140"/>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19408491"/>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5740760"/>
                  </a:ext>
                </a:extLst>
              </a:tr>
            </a:tbl>
          </a:graphicData>
        </a:graphic>
      </p:graphicFrame>
      <p:sp>
        <p:nvSpPr>
          <p:cNvPr id="185" name="正方形/長方形 184"/>
          <p:cNvSpPr/>
          <p:nvPr/>
        </p:nvSpPr>
        <p:spPr>
          <a:xfrm>
            <a:off x="974995" y="3216469"/>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　　　　　　　　  の　　　　　を満たしていること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186" name="ホームベース 185"/>
          <p:cNvSpPr/>
          <p:nvPr/>
        </p:nvSpPr>
        <p:spPr>
          <a:xfrm>
            <a:off x="568209" y="2889155"/>
            <a:ext cx="1790816"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87" name="正方形/長方形 186"/>
          <p:cNvSpPr/>
          <p:nvPr/>
        </p:nvSpPr>
        <p:spPr>
          <a:xfrm>
            <a:off x="577354" y="2871377"/>
            <a:ext cx="1781671" cy="276999"/>
          </a:xfrm>
          <a:prstGeom prst="rect">
            <a:avLst/>
          </a:prstGeom>
        </p:spPr>
        <p:txBody>
          <a:bodyPr wrap="squar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研究開発型個人事業主</a:t>
            </a:r>
          </a:p>
        </p:txBody>
      </p:sp>
      <p:grpSp>
        <p:nvGrpSpPr>
          <p:cNvPr id="188" name="グループ化 187"/>
          <p:cNvGrpSpPr/>
          <p:nvPr/>
        </p:nvGrpSpPr>
        <p:grpSpPr>
          <a:xfrm>
            <a:off x="491871" y="3205952"/>
            <a:ext cx="576692" cy="227737"/>
            <a:chOff x="514715" y="1055003"/>
            <a:chExt cx="576692" cy="227737"/>
          </a:xfrm>
        </p:grpSpPr>
        <p:sp>
          <p:nvSpPr>
            <p:cNvPr id="189" name="正方形/長方形 188"/>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91" name="グループ化 190"/>
          <p:cNvGrpSpPr/>
          <p:nvPr/>
        </p:nvGrpSpPr>
        <p:grpSpPr>
          <a:xfrm>
            <a:off x="491871" y="3512661"/>
            <a:ext cx="576692" cy="227737"/>
            <a:chOff x="514715" y="1055003"/>
            <a:chExt cx="576692" cy="227737"/>
          </a:xfrm>
        </p:grpSpPr>
        <p:sp>
          <p:nvSpPr>
            <p:cNvPr id="192" name="正方形/長方形 191"/>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94" name="グループ化 193"/>
          <p:cNvGrpSpPr/>
          <p:nvPr/>
        </p:nvGrpSpPr>
        <p:grpSpPr>
          <a:xfrm>
            <a:off x="2017806" y="3199602"/>
            <a:ext cx="576692" cy="227737"/>
            <a:chOff x="499475" y="1055003"/>
            <a:chExt cx="576692" cy="227737"/>
          </a:xfrm>
        </p:grpSpPr>
        <p:sp>
          <p:nvSpPr>
            <p:cNvPr id="195" name="正方形/長方形 194"/>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a:off x="49947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98" name="グループ化 197"/>
          <p:cNvGrpSpPr/>
          <p:nvPr/>
        </p:nvGrpSpPr>
        <p:grpSpPr>
          <a:xfrm>
            <a:off x="1007172" y="3209205"/>
            <a:ext cx="915325" cy="222579"/>
            <a:chOff x="1090992" y="7602897"/>
            <a:chExt cx="915325" cy="222579"/>
          </a:xfrm>
        </p:grpSpPr>
        <p:sp>
          <p:nvSpPr>
            <p:cNvPr id="199" name="ホームベース 198"/>
            <p:cNvSpPr/>
            <p:nvPr/>
          </p:nvSpPr>
          <p:spPr>
            <a:xfrm>
              <a:off x="1104074" y="7602897"/>
              <a:ext cx="902243"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200" name="正方形/長方形 199"/>
            <p:cNvSpPr/>
            <p:nvPr/>
          </p:nvSpPr>
          <p:spPr>
            <a:xfrm>
              <a:off x="1090992" y="7610032"/>
              <a:ext cx="902811" cy="215444"/>
            </a:xfrm>
            <a:prstGeom prst="rect">
              <a:avLst/>
            </a:prstGeom>
          </p:spPr>
          <p:txBody>
            <a:bodyPr wrap="none" anchor="ctr">
              <a:spAutoFit/>
            </a:bodyPr>
            <a:lstStyle/>
            <a:p>
              <a:r>
                <a:rPr lang="ja-JP" altLang="en-US" sz="800" b="1" dirty="0">
                  <a:solidFill>
                    <a:schemeClr val="bg1"/>
                  </a:solidFill>
                  <a:latin typeface="メイリオ" panose="020B0604030504040204" pitchFamily="50" charset="-128"/>
                  <a:ea typeface="メイリオ" panose="020B0604030504040204" pitchFamily="50" charset="-128"/>
                </a:rPr>
                <a:t>中小個人事業主</a:t>
              </a:r>
            </a:p>
          </p:txBody>
        </p:sp>
      </p:grpSp>
      <p:sp>
        <p:nvSpPr>
          <p:cNvPr id="201" name="Rectangle 10"/>
          <p:cNvSpPr>
            <a:spLocks noChangeArrowheads="1"/>
          </p:cNvSpPr>
          <p:nvPr/>
        </p:nvSpPr>
        <p:spPr bwMode="auto">
          <a:xfrm>
            <a:off x="652771" y="7220617"/>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202" name="角丸四角形 201"/>
          <p:cNvSpPr/>
          <p:nvPr/>
        </p:nvSpPr>
        <p:spPr>
          <a:xfrm>
            <a:off x="475488" y="6717126"/>
            <a:ext cx="6025896" cy="1129333"/>
          </a:xfrm>
          <a:prstGeom prst="roundRect">
            <a:avLst>
              <a:gd name="adj" fmla="val 11642"/>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角丸四角形 202"/>
          <p:cNvSpPr/>
          <p:nvPr/>
        </p:nvSpPr>
        <p:spPr>
          <a:xfrm>
            <a:off x="3398515" y="6851005"/>
            <a:ext cx="3018608" cy="864412"/>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4" name="表 203"/>
          <p:cNvGraphicFramePr>
            <a:graphicFrameLocks noGrp="1"/>
          </p:cNvGraphicFramePr>
          <p:nvPr>
            <p:extLst>
              <p:ext uri="{D42A27DB-BD31-4B8C-83A1-F6EECF244321}">
                <p14:modId xmlns:p14="http://schemas.microsoft.com/office/powerpoint/2010/main" val="2097958546"/>
              </p:ext>
            </p:extLst>
          </p:nvPr>
        </p:nvGraphicFramePr>
        <p:xfrm>
          <a:off x="4440481" y="6966708"/>
          <a:ext cx="1869883" cy="640080"/>
        </p:xfrm>
        <a:graphic>
          <a:graphicData uri="http://schemas.openxmlformats.org/drawingml/2006/table">
            <a:tbl>
              <a:tblPr firstRow="1" bandRow="1">
                <a:tableStyleId>{5940675A-B579-460E-94D1-54222C63F5DA}</a:tableStyleId>
              </a:tblPr>
              <a:tblGrid>
                <a:gridCol w="1045919">
                  <a:extLst>
                    <a:ext uri="{9D8B030D-6E8A-4147-A177-3AD203B41FA5}">
                      <a16:colId xmlns:a16="http://schemas.microsoft.com/office/drawing/2014/main" xmlns="" val="100915171"/>
                    </a:ext>
                  </a:extLst>
                </a:gridCol>
                <a:gridCol w="823964">
                  <a:extLst>
                    <a:ext uri="{9D8B030D-6E8A-4147-A177-3AD203B41FA5}">
                      <a16:colId xmlns:a16="http://schemas.microsoft.com/office/drawing/2014/main" xmlns="" val="3736332622"/>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bl>
          </a:graphicData>
        </a:graphic>
      </p:graphicFrame>
      <p:sp>
        <p:nvSpPr>
          <p:cNvPr id="205" name="正方形/長方形 204"/>
          <p:cNvSpPr/>
          <p:nvPr/>
        </p:nvSpPr>
        <p:spPr>
          <a:xfrm>
            <a:off x="1014476" y="7326094"/>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事業税が課されていないこと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206" name="ホームベース 205"/>
          <p:cNvSpPr/>
          <p:nvPr/>
        </p:nvSpPr>
        <p:spPr>
          <a:xfrm>
            <a:off x="576071" y="7022542"/>
            <a:ext cx="2062354"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207" name="正方形/長方形 206"/>
          <p:cNvSpPr/>
          <p:nvPr/>
        </p:nvSpPr>
        <p:spPr>
          <a:xfrm>
            <a:off x="585216" y="7004764"/>
            <a:ext cx="2031778" cy="276999"/>
          </a:xfrm>
          <a:prstGeom prst="rect">
            <a:avLst/>
          </a:prstGeom>
        </p:spPr>
        <p:txBody>
          <a:bodyPr wrap="squar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事業税非課税の個人事業主</a:t>
            </a:r>
          </a:p>
        </p:txBody>
      </p:sp>
      <p:grpSp>
        <p:nvGrpSpPr>
          <p:cNvPr id="208" name="グループ化 207"/>
          <p:cNvGrpSpPr/>
          <p:nvPr/>
        </p:nvGrpSpPr>
        <p:grpSpPr>
          <a:xfrm>
            <a:off x="499475" y="7314942"/>
            <a:ext cx="576692" cy="227737"/>
            <a:chOff x="499475" y="1055003"/>
            <a:chExt cx="576692" cy="227737"/>
          </a:xfrm>
        </p:grpSpPr>
        <p:sp>
          <p:nvSpPr>
            <p:cNvPr id="209" name="正方形/長方形 208"/>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49947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214" name="フローチャート: 代替処理 213"/>
          <p:cNvSpPr/>
          <p:nvPr/>
        </p:nvSpPr>
        <p:spPr>
          <a:xfrm>
            <a:off x="3745610" y="6995210"/>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テキスト ボックス 214"/>
          <p:cNvSpPr txBox="1"/>
          <p:nvPr/>
        </p:nvSpPr>
        <p:spPr>
          <a:xfrm>
            <a:off x="3634766" y="7057902"/>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sp>
        <p:nvSpPr>
          <p:cNvPr id="2" name="スライド番号プレースホルダー 1"/>
          <p:cNvSpPr>
            <a:spLocks noGrp="1"/>
          </p:cNvSpPr>
          <p:nvPr>
            <p:ph type="sldNum" sz="quarter" idx="12"/>
          </p:nvPr>
        </p:nvSpPr>
        <p:spPr/>
        <p:txBody>
          <a:bodyPr/>
          <a:lstStyle/>
          <a:p>
            <a:fld id="{C1F4B784-7842-48BD-97F4-60A65E06F705}" type="slidenum">
              <a:rPr kumimoji="1" lang="ja-JP" altLang="en-US" smtClean="0"/>
              <a:t>4</a:t>
            </a:fld>
            <a:endParaRPr kumimoji="1" lang="ja-JP" altLang="en-US"/>
          </a:p>
        </p:txBody>
      </p:sp>
      <p:sp>
        <p:nvSpPr>
          <p:cNvPr id="52" name="正方形/長方形 51"/>
          <p:cNvSpPr/>
          <p:nvPr/>
        </p:nvSpPr>
        <p:spPr>
          <a:xfrm>
            <a:off x="952757" y="3534061"/>
            <a:ext cx="5542192" cy="1692771"/>
          </a:xfrm>
          <a:prstGeom prst="rect">
            <a:avLst/>
          </a:prstGeom>
        </p:spPr>
        <p:txBody>
          <a:bodyPr wrap="square">
            <a:spAutoFit/>
          </a:bodyPr>
          <a:lstStyle/>
          <a:p>
            <a:r>
              <a:rPr lang="ja-JP" altLang="en-US" sz="800" dirty="0">
                <a:solidFill>
                  <a:srgbClr val="000000"/>
                </a:solidFill>
                <a:latin typeface="メイリオ" panose="020B0604030504040204" pitchFamily="50" charset="-128"/>
                <a:ea typeface="メイリオ" panose="020B0604030504040204" pitchFamily="50" charset="-128"/>
              </a:rPr>
              <a:t>①試験研究費等比率が収入金額の</a:t>
            </a:r>
            <a:r>
              <a:rPr lang="en-US" altLang="ja-JP" sz="800" dirty="0">
                <a:solidFill>
                  <a:srgbClr val="000000"/>
                </a:solidFill>
                <a:latin typeface="メイリオ" panose="020B0604030504040204" pitchFamily="50" charset="-128"/>
                <a:ea typeface="メイリオ" panose="020B0604030504040204" pitchFamily="50" charset="-128"/>
              </a:rPr>
              <a:t>3</a:t>
            </a:r>
            <a:r>
              <a:rPr lang="ja-JP" altLang="en-US" sz="800" dirty="0">
                <a:solidFill>
                  <a:srgbClr val="000000"/>
                </a:solidFill>
                <a:latin typeface="メイリオ" panose="020B0604030504040204" pitchFamily="50" charset="-128"/>
                <a:ea typeface="メイリオ" panose="020B0604030504040204" pitchFamily="50" charset="-128"/>
              </a:rPr>
              <a:t>％超　</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b="1" dirty="0">
                <a:solidFill>
                  <a:srgbClr val="FF0000"/>
                </a:solidFill>
                <a:latin typeface="メイリオ" panose="020B0604030504040204" pitchFamily="50" charset="-128"/>
                <a:ea typeface="メイリオ" panose="020B0604030504040204" pitchFamily="50" charset="-128"/>
              </a:rPr>
              <a:t>または　</a:t>
            </a:r>
            <a:endParaRPr lang="en-US" altLang="ja-JP" sz="800" b="1" dirty="0">
              <a:solidFill>
                <a:srgbClr val="FF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②以下のいずれかの事業等の成果に関する特許発明又は発明（計画・事業の終了の日から起算して</a:t>
            </a:r>
            <a:r>
              <a:rPr lang="en-US" altLang="ja-JP" sz="800" dirty="0">
                <a:solidFill>
                  <a:srgbClr val="000000"/>
                </a:solidFill>
                <a:latin typeface="メイリオ" panose="020B0604030504040204" pitchFamily="50" charset="-128"/>
                <a:ea typeface="メイリオ" panose="020B0604030504040204" pitchFamily="50" charset="-128"/>
              </a:rPr>
              <a:t>2</a:t>
            </a:r>
            <a:r>
              <a:rPr lang="ja-JP" altLang="en-US" sz="800" dirty="0">
                <a:solidFill>
                  <a:srgbClr val="000000"/>
                </a:solidFill>
                <a:latin typeface="メイリオ" panose="020B0604030504040204" pitchFamily="50" charset="-128"/>
                <a:ea typeface="メイリオ" panose="020B0604030504040204" pitchFamily="50" charset="-128"/>
              </a:rPr>
              <a:t>年以内に出願されたもの）</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・中小企業技術革新制度（</a:t>
            </a:r>
            <a:r>
              <a:rPr lang="en-US" altLang="ja-JP" sz="800" dirty="0">
                <a:solidFill>
                  <a:srgbClr val="000000"/>
                </a:solidFill>
                <a:latin typeface="メイリオ" panose="020B0604030504040204" pitchFamily="50" charset="-128"/>
                <a:ea typeface="メイリオ" panose="020B0604030504040204" pitchFamily="50" charset="-128"/>
              </a:rPr>
              <a:t>SBIR</a:t>
            </a:r>
            <a:r>
              <a:rPr lang="ja-JP" altLang="en-US" sz="800" dirty="0">
                <a:solidFill>
                  <a:srgbClr val="000000"/>
                </a:solidFill>
                <a:latin typeface="メイリオ" panose="020B0604030504040204" pitchFamily="50" charset="-128"/>
                <a:ea typeface="メイリオ" panose="020B0604030504040204" pitchFamily="50" charset="-128"/>
              </a:rPr>
              <a:t>）の補助金等交付事業</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・承認経営革新計画における技術に関する研究開発事業</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・認定異分野連携新事業分野開拓計画における技術に関する研究開発事業</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・中小企業のものづくり基盤技術の高度化に関する法律の認定計画における特定研究開発等</a:t>
            </a:r>
          </a:p>
          <a:p>
            <a:r>
              <a:rPr lang="ja-JP" altLang="en-US" sz="800" b="1" dirty="0">
                <a:solidFill>
                  <a:srgbClr val="FF0000"/>
                </a:solidFill>
                <a:latin typeface="メイリオ" panose="020B0604030504040204" pitchFamily="50" charset="-128"/>
                <a:ea typeface="メイリオ" panose="020B0604030504040204" pitchFamily="50" charset="-128"/>
              </a:rPr>
              <a:t>または</a:t>
            </a:r>
            <a:endParaRPr lang="en-US" altLang="ja-JP" sz="800" b="1" dirty="0">
              <a:solidFill>
                <a:srgbClr val="FF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③以下のいずれかの計画に従って承継した特許権又は特許を受ける権利に関する特許発明又は発明</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・承認経営革新計画</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・認定異分野連携新事業分野開拓計画</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dirty="0">
                <a:solidFill>
                  <a:srgbClr val="000000"/>
                </a:solidFill>
                <a:latin typeface="メイリオ" panose="020B0604030504040204" pitchFamily="50" charset="-128"/>
                <a:ea typeface="メイリオ" panose="020B0604030504040204" pitchFamily="50" charset="-128"/>
              </a:rPr>
              <a:t>　・中小企業のものづくり基盤技術の高度化に関する法律の認定計画</a:t>
            </a:r>
          </a:p>
        </p:txBody>
      </p:sp>
      <p:sp>
        <p:nvSpPr>
          <p:cNvPr id="51" name="正方形/長方形 50"/>
          <p:cNvSpPr/>
          <p:nvPr/>
        </p:nvSpPr>
        <p:spPr>
          <a:xfrm>
            <a:off x="346205" y="8184215"/>
            <a:ext cx="6245352" cy="14967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346205" y="8082361"/>
            <a:ext cx="6245352" cy="307848"/>
          </a:xfrm>
          <a:prstGeom prst="rect">
            <a:avLst/>
          </a:prstGeom>
          <a:solidFill>
            <a:schemeClr val="accent3">
              <a:lumMod val="50000"/>
            </a:schemeClr>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1400" dirty="0">
                <a:solidFill>
                  <a:schemeClr val="bg1"/>
                </a:solidFill>
                <a:latin typeface="Meiryo UI" panose="020B0604030504040204" pitchFamily="50" charset="-128"/>
                <a:ea typeface="Meiryo UI" panose="020B0604030504040204" pitchFamily="50" charset="-128"/>
              </a:rPr>
              <a:t>Q&amp;A</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5" name="角丸四角形 54"/>
          <p:cNvSpPr/>
          <p:nvPr/>
        </p:nvSpPr>
        <p:spPr>
          <a:xfrm>
            <a:off x="470651" y="8423967"/>
            <a:ext cx="6030733" cy="1194606"/>
          </a:xfrm>
          <a:prstGeom prst="roundRect">
            <a:avLst>
              <a:gd name="adj" fmla="val 2398"/>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472059" y="8449843"/>
            <a:ext cx="6029325" cy="1200329"/>
          </a:xfrm>
          <a:prstGeom prst="rect">
            <a:avLst/>
          </a:prstGeom>
        </p:spPr>
        <p:txBody>
          <a:bodyPr wrap="square">
            <a:spAutoFit/>
          </a:bodyPr>
          <a:lstStyle/>
          <a:p>
            <a:pPr>
              <a:spcBef>
                <a:spcPts val="0"/>
              </a:spcBef>
            </a:pPr>
            <a:r>
              <a:rPr lang="en-US" altLang="ja-JP" sz="800" b="1" dirty="0">
                <a:solidFill>
                  <a:srgbClr val="000000"/>
                </a:solidFill>
                <a:latin typeface="メイリオ" panose="020B0604030504040204" pitchFamily="50" charset="-128"/>
                <a:ea typeface="メイリオ" panose="020B0604030504040204" pitchFamily="50" charset="-128"/>
              </a:rPr>
              <a:t>Q</a:t>
            </a:r>
            <a:r>
              <a:rPr lang="ja-JP" altLang="en-US" sz="800" dirty="0">
                <a:solidFill>
                  <a:srgbClr val="000000"/>
                </a:solidFill>
                <a:latin typeface="メイリオ" panose="020B0604030504040204" pitchFamily="50" charset="-128"/>
                <a:ea typeface="メイリオ" panose="020B0604030504040204" pitchFamily="50" charset="-128"/>
              </a:rPr>
              <a:t>　新減免制度は、外国の出願人も適用対象になるのでしょうか？</a:t>
            </a:r>
            <a:endParaRPr lang="en-US" altLang="ja-JP" sz="800" dirty="0">
              <a:solidFill>
                <a:srgbClr val="000000"/>
              </a:solidFill>
              <a:latin typeface="メイリオ" panose="020B0604030504040204" pitchFamily="50" charset="-128"/>
              <a:ea typeface="メイリオ" panose="020B0604030504040204" pitchFamily="50" charset="-128"/>
            </a:endParaRPr>
          </a:p>
          <a:p>
            <a:pPr>
              <a:spcBef>
                <a:spcPts val="0"/>
              </a:spcBef>
            </a:pPr>
            <a:r>
              <a:rPr lang="en-US" altLang="ja-JP" sz="800" b="1" dirty="0">
                <a:solidFill>
                  <a:srgbClr val="000000"/>
                </a:solidFill>
                <a:latin typeface="メイリオ" panose="020B0604030504040204" pitchFamily="50" charset="-128"/>
                <a:ea typeface="メイリオ" panose="020B0604030504040204" pitchFamily="50" charset="-128"/>
              </a:rPr>
              <a:t>A</a:t>
            </a:r>
            <a:r>
              <a:rPr lang="ja-JP" altLang="en-US" sz="800" dirty="0">
                <a:solidFill>
                  <a:srgbClr val="000000"/>
                </a:solidFill>
                <a:latin typeface="メイリオ" panose="020B0604030504040204" pitchFamily="50" charset="-128"/>
                <a:ea typeface="メイリオ" panose="020B0604030504040204" pitchFamily="50" charset="-128"/>
              </a:rPr>
              <a:t>　要件を満たしていれば、外国の出願人も新減免制度の適用対象になります。</a:t>
            </a:r>
            <a:endParaRPr lang="en-US" altLang="ja-JP" sz="800" dirty="0">
              <a:solidFill>
                <a:srgbClr val="000000"/>
              </a:solidFill>
              <a:latin typeface="メイリオ" panose="020B0604030504040204" pitchFamily="50" charset="-128"/>
              <a:ea typeface="メイリオ" panose="020B0604030504040204" pitchFamily="50" charset="-128"/>
            </a:endParaRPr>
          </a:p>
          <a:p>
            <a:pPr>
              <a:spcBef>
                <a:spcPts val="0"/>
              </a:spcBef>
            </a:pPr>
            <a:endParaRPr lang="en-US" altLang="ja-JP" sz="800" dirty="0">
              <a:solidFill>
                <a:srgbClr val="000000"/>
              </a:solidFill>
              <a:latin typeface="メイリオ" panose="020B0604030504040204" pitchFamily="50" charset="-128"/>
              <a:ea typeface="メイリオ" panose="020B0604030504040204" pitchFamily="50" charset="-128"/>
            </a:endParaRPr>
          </a:p>
          <a:p>
            <a:pPr>
              <a:spcBef>
                <a:spcPts val="0"/>
              </a:spcBef>
            </a:pPr>
            <a:r>
              <a:rPr lang="en-US" altLang="ja-JP" sz="800" b="1" dirty="0">
                <a:solidFill>
                  <a:srgbClr val="000000"/>
                </a:solidFill>
                <a:latin typeface="メイリオ" panose="020B0604030504040204" pitchFamily="50" charset="-128"/>
                <a:ea typeface="メイリオ" panose="020B0604030504040204" pitchFamily="50" charset="-128"/>
              </a:rPr>
              <a:t>Q</a:t>
            </a:r>
            <a:r>
              <a:rPr lang="ja-JP" altLang="en-US" sz="800" dirty="0">
                <a:solidFill>
                  <a:srgbClr val="000000"/>
                </a:solidFill>
                <a:latin typeface="メイリオ" panose="020B0604030504040204" pitchFamily="50" charset="-128"/>
                <a:ea typeface="メイリオ" panose="020B0604030504040204" pitchFamily="50" charset="-128"/>
              </a:rPr>
              <a:t>　出願人の要件は、いつの時点で判断すればよいでしょうか？</a:t>
            </a:r>
            <a:endParaRPr lang="en-US" altLang="ja-JP" sz="800" dirty="0">
              <a:solidFill>
                <a:srgbClr val="000000"/>
              </a:solidFill>
              <a:latin typeface="メイリオ" panose="020B0604030504040204" pitchFamily="50" charset="-128"/>
              <a:ea typeface="メイリオ" panose="020B0604030504040204" pitchFamily="50" charset="-128"/>
            </a:endParaRPr>
          </a:p>
          <a:p>
            <a:pPr>
              <a:spcBef>
                <a:spcPts val="0"/>
              </a:spcBef>
            </a:pPr>
            <a:r>
              <a:rPr lang="en-US" altLang="ja-JP" sz="800" b="1" dirty="0">
                <a:solidFill>
                  <a:srgbClr val="000000"/>
                </a:solidFill>
                <a:latin typeface="メイリオ" panose="020B0604030504040204" pitchFamily="50" charset="-128"/>
                <a:ea typeface="メイリオ" panose="020B0604030504040204" pitchFamily="50" charset="-128"/>
              </a:rPr>
              <a:t>A</a:t>
            </a:r>
            <a:r>
              <a:rPr lang="ja-JP" altLang="en-US" sz="800" dirty="0">
                <a:solidFill>
                  <a:srgbClr val="000000"/>
                </a:solidFill>
                <a:latin typeface="メイリオ" panose="020B0604030504040204" pitchFamily="50" charset="-128"/>
                <a:ea typeface="メイリオ" panose="020B0604030504040204" pitchFamily="50" charset="-128"/>
              </a:rPr>
              <a:t>　減免申請時（すなわち、出願審査の請求時、又は特許料納付時）において判断していただくことになります。</a:t>
            </a:r>
            <a:endParaRPr lang="en-US" altLang="ja-JP" sz="800" dirty="0">
              <a:solidFill>
                <a:srgbClr val="000000"/>
              </a:solidFill>
              <a:latin typeface="メイリオ" panose="020B0604030504040204" pitchFamily="50" charset="-128"/>
              <a:ea typeface="メイリオ" panose="020B0604030504040204" pitchFamily="50" charset="-128"/>
            </a:endParaRPr>
          </a:p>
          <a:p>
            <a:pPr>
              <a:spcBef>
                <a:spcPts val="0"/>
              </a:spcBef>
            </a:pPr>
            <a:endParaRPr lang="en-US" altLang="ja-JP" sz="800" b="1" dirty="0">
              <a:solidFill>
                <a:srgbClr val="000000"/>
              </a:solidFill>
              <a:latin typeface="メイリオ" panose="020B0604030504040204" pitchFamily="50" charset="-128"/>
              <a:ea typeface="メイリオ" panose="020B0604030504040204" pitchFamily="50" charset="-128"/>
            </a:endParaRPr>
          </a:p>
          <a:p>
            <a:pPr>
              <a:spcBef>
                <a:spcPts val="0"/>
              </a:spcBef>
            </a:pPr>
            <a:r>
              <a:rPr lang="en-US" altLang="ja-JP" sz="800" b="1" dirty="0">
                <a:solidFill>
                  <a:srgbClr val="000000"/>
                </a:solidFill>
                <a:latin typeface="メイリオ" panose="020B0604030504040204" pitchFamily="50" charset="-128"/>
                <a:ea typeface="メイリオ" panose="020B0604030504040204" pitchFamily="50" charset="-128"/>
              </a:rPr>
              <a:t>Q</a:t>
            </a:r>
            <a:r>
              <a:rPr lang="ja-JP" altLang="en-US" sz="800" dirty="0">
                <a:solidFill>
                  <a:srgbClr val="000000"/>
                </a:solidFill>
                <a:latin typeface="メイリオ" panose="020B0604030504040204" pitchFamily="50" charset="-128"/>
                <a:ea typeface="メイリオ" panose="020B0604030504040204" pitchFamily="50" charset="-128"/>
              </a:rPr>
              <a:t>　出願審査請求書や特許料納付書を特許庁へ提出した後、事後的に減免申請を行うことは可能でしょうか。</a:t>
            </a:r>
            <a:endParaRPr lang="en-US" altLang="ja-JP" sz="800" dirty="0">
              <a:solidFill>
                <a:srgbClr val="000000"/>
              </a:solidFill>
              <a:latin typeface="メイリオ" panose="020B0604030504040204" pitchFamily="50" charset="-128"/>
              <a:ea typeface="メイリオ" panose="020B0604030504040204" pitchFamily="50" charset="-128"/>
            </a:endParaRPr>
          </a:p>
          <a:p>
            <a:pPr marL="174625" indent="-174625">
              <a:spcBef>
                <a:spcPts val="0"/>
              </a:spcBef>
            </a:pPr>
            <a:r>
              <a:rPr lang="en-US" altLang="ja-JP" sz="800" b="1" dirty="0">
                <a:solidFill>
                  <a:srgbClr val="000000"/>
                </a:solidFill>
                <a:latin typeface="メイリオ" panose="020B0604030504040204" pitchFamily="50" charset="-128"/>
                <a:ea typeface="メイリオ" panose="020B0604030504040204" pitchFamily="50" charset="-128"/>
              </a:rPr>
              <a:t>A</a:t>
            </a:r>
            <a:r>
              <a:rPr lang="ja-JP" altLang="en-US" sz="800" dirty="0">
                <a:solidFill>
                  <a:srgbClr val="000000"/>
                </a:solidFill>
                <a:latin typeface="メイリオ" panose="020B0604030504040204" pitchFamily="50" charset="-128"/>
                <a:ea typeface="メイリオ" panose="020B0604030504040204" pitchFamily="50" charset="-128"/>
              </a:rPr>
              <a:t>　減免申請は出願審査請求書又は特許料納付書の提出と同時に行わなければならず、事後的に減免申請を行うことはできません。　</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56" name="正方形/長方形 55"/>
          <p:cNvSpPr/>
          <p:nvPr/>
        </p:nvSpPr>
        <p:spPr>
          <a:xfrm>
            <a:off x="4147519" y="5355366"/>
            <a:ext cx="1875401" cy="276999"/>
          </a:xfrm>
          <a:prstGeom prst="rect">
            <a:avLst/>
          </a:prstGeom>
        </p:spPr>
        <p:txBody>
          <a:bodyPr wrap="square">
            <a:spAutoFit/>
          </a:bodyPr>
          <a:lstStyle/>
          <a:p>
            <a:r>
              <a:rPr lang="en-US" altLang="ja-JP" sz="600" dirty="0">
                <a:solidFill>
                  <a:srgbClr val="000000"/>
                </a:solidFill>
                <a:latin typeface="Meiryo" panose="020B0604030504040204" pitchFamily="50" charset="-128"/>
                <a:ea typeface="Meiryo" panose="020B0604030504040204" pitchFamily="50" charset="-128"/>
              </a:rPr>
              <a:t>※</a:t>
            </a:r>
            <a:r>
              <a:rPr lang="ja-JP" altLang="en-US" sz="600" dirty="0">
                <a:solidFill>
                  <a:srgbClr val="000000"/>
                </a:solidFill>
                <a:latin typeface="Meiryo" panose="020B0604030504040204" pitchFamily="50" charset="-128"/>
                <a:ea typeface="Meiryo" panose="020B0604030504040204" pitchFamily="50" charset="-128"/>
              </a:rPr>
              <a:t>国際出願に係る手数料の場合、日本の特許庁に日本語で国際出願をする場合に対象となります。</a:t>
            </a:r>
            <a:endParaRPr lang="ja-JP" altLang="en-US" sz="600" dirty="0"/>
          </a:p>
        </p:txBody>
      </p:sp>
    </p:spTree>
    <p:extLst>
      <p:ext uri="{BB962C8B-B14F-4D97-AF65-F5344CB8AC3E}">
        <p14:creationId xmlns:p14="http://schemas.microsoft.com/office/powerpoint/2010/main" val="79524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1" y="-5800"/>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 49"/>
          <p:cNvSpPr/>
          <p:nvPr/>
        </p:nvSpPr>
        <p:spPr>
          <a:xfrm>
            <a:off x="5255455" y="1168749"/>
            <a:ext cx="3312000" cy="3312000"/>
          </a:xfrm>
          <a:prstGeom prst="pie">
            <a:avLst>
              <a:gd name="adj1" fmla="val 5405644"/>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フリーフォーム 48"/>
          <p:cNvSpPr/>
          <p:nvPr/>
        </p:nvSpPr>
        <p:spPr>
          <a:xfrm>
            <a:off x="-18288"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7472" y="219456"/>
            <a:ext cx="6245352" cy="6124194"/>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47472" y="225552"/>
            <a:ext cx="6245352" cy="307848"/>
          </a:xfrm>
          <a:prstGeom prst="rect">
            <a:avLst/>
          </a:prstGeom>
          <a:solidFill>
            <a:srgbClr val="FF0000"/>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２．中小企業（個人事業主）を対象とした軽減措置</a:t>
            </a:r>
          </a:p>
        </p:txBody>
      </p:sp>
      <p:sp>
        <p:nvSpPr>
          <p:cNvPr id="64" name="角丸四角形 63"/>
          <p:cNvSpPr/>
          <p:nvPr/>
        </p:nvSpPr>
        <p:spPr>
          <a:xfrm>
            <a:off x="472059" y="626732"/>
            <a:ext cx="6025896" cy="2672905"/>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576582" y="1970717"/>
            <a:ext cx="5827968" cy="1198885"/>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6" name="表 65"/>
          <p:cNvGraphicFramePr>
            <a:graphicFrameLocks noGrp="1"/>
          </p:cNvGraphicFramePr>
          <p:nvPr>
            <p:extLst>
              <p:ext uri="{D42A27DB-BD31-4B8C-83A1-F6EECF244321}">
                <p14:modId xmlns:p14="http://schemas.microsoft.com/office/powerpoint/2010/main" val="383991952"/>
              </p:ext>
            </p:extLst>
          </p:nvPr>
        </p:nvGraphicFramePr>
        <p:xfrm>
          <a:off x="3468881" y="2053675"/>
          <a:ext cx="2841484" cy="1066800"/>
        </p:xfrm>
        <a:graphic>
          <a:graphicData uri="http://schemas.openxmlformats.org/drawingml/2006/table">
            <a:tbl>
              <a:tblPr firstRow="1" bandRow="1">
                <a:tableStyleId>{5940675A-B579-460E-94D1-54222C63F5DA}</a:tableStyleId>
              </a:tblPr>
              <a:tblGrid>
                <a:gridCol w="1277860">
                  <a:extLst>
                    <a:ext uri="{9D8B030D-6E8A-4147-A177-3AD203B41FA5}">
                      <a16:colId xmlns:a16="http://schemas.microsoft.com/office/drawing/2014/main" xmlns="" val="169354147"/>
                    </a:ext>
                  </a:extLst>
                </a:gridCol>
                <a:gridCol w="1563624">
                  <a:extLst>
                    <a:ext uri="{9D8B030D-6E8A-4147-A177-3AD203B41FA5}">
                      <a16:colId xmlns:a16="http://schemas.microsoft.com/office/drawing/2014/main" xmlns="" val="567691207"/>
                    </a:ext>
                  </a:extLst>
                </a:gridCol>
              </a:tblGrid>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＜国際出願＞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kumimoji="1" lang="ja-JP" altLang="en-US" sz="800" dirty="0">
                          <a:latin typeface="Meiryo UI" panose="020B0604030504040204" pitchFamily="50" charset="-128"/>
                          <a:ea typeface="Meiryo UI" panose="020B0604030504040204" pitchFamily="50" charset="-128"/>
                        </a:rPr>
                        <a:t>送付手数料・調査手数料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kumimoji="1" lang="zh-TW" altLang="en-US" sz="800" dirty="0">
                          <a:latin typeface="Meiryo UI" panose="020B0604030504040204" pitchFamily="50" charset="-128"/>
                          <a:ea typeface="Meiryo UI" panose="020B0604030504040204" pitchFamily="50" charset="-128"/>
                        </a:rPr>
                        <a:t>予備審査手数料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r>
                        <a:rPr lang="ja-JP" altLang="en-US" sz="800" dirty="0">
                          <a:latin typeface="Meiryo UI" panose="020B0604030504040204" pitchFamily="50" charset="-128"/>
                          <a:ea typeface="Meiryo UI" panose="020B0604030504040204" pitchFamily="50" charset="-128"/>
                        </a:rPr>
                        <a:t>国際出願手数料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zh-TW" sz="800" b="1" u="sng" dirty="0">
                          <a:latin typeface="Meiryo UI" panose="020B0604030504040204" pitchFamily="50" charset="-128"/>
                          <a:ea typeface="Meiryo UI" panose="020B0604030504040204" pitchFamily="50" charset="-128"/>
                        </a:rPr>
                        <a:t>2</a:t>
                      </a:r>
                      <a:r>
                        <a:rPr lang="en-US" altLang="ja-JP" sz="800" b="1" u="sng"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19478822"/>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取扱手数料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zh-TW" sz="800" b="1" u="sng" dirty="0">
                          <a:latin typeface="Meiryo UI" panose="020B0604030504040204" pitchFamily="50" charset="-128"/>
                          <a:ea typeface="Meiryo UI" panose="020B0604030504040204" pitchFamily="50" charset="-128"/>
                        </a:rPr>
                        <a:t>2</a:t>
                      </a:r>
                      <a:r>
                        <a:rPr lang="en-US" altLang="ja-JP" sz="800" b="1" u="sng"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3498744"/>
                  </a:ext>
                </a:extLst>
              </a:tr>
            </a:tbl>
          </a:graphicData>
        </a:graphic>
      </p:graphicFrame>
      <p:sp>
        <p:nvSpPr>
          <p:cNvPr id="67" name="フローチャート: 代替処理 66"/>
          <p:cNvSpPr/>
          <p:nvPr/>
        </p:nvSpPr>
        <p:spPr>
          <a:xfrm>
            <a:off x="801796" y="2305626"/>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690952" y="2368318"/>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graphicFrame>
        <p:nvGraphicFramePr>
          <p:cNvPr id="70" name="表 69"/>
          <p:cNvGraphicFramePr>
            <a:graphicFrameLocks noGrp="1"/>
          </p:cNvGraphicFramePr>
          <p:nvPr>
            <p:extLst>
              <p:ext uri="{D42A27DB-BD31-4B8C-83A1-F6EECF244321}">
                <p14:modId xmlns:p14="http://schemas.microsoft.com/office/powerpoint/2010/main" val="3249157592"/>
              </p:ext>
            </p:extLst>
          </p:nvPr>
        </p:nvGraphicFramePr>
        <p:xfrm>
          <a:off x="1512701" y="2052414"/>
          <a:ext cx="1956180" cy="640080"/>
        </p:xfrm>
        <a:graphic>
          <a:graphicData uri="http://schemas.openxmlformats.org/drawingml/2006/table">
            <a:tbl>
              <a:tblPr firstRow="1" bandRow="1">
                <a:tableStyleId>{5940675A-B579-460E-94D1-54222C63F5DA}</a:tableStyleId>
              </a:tblPr>
              <a:tblGrid>
                <a:gridCol w="1024608">
                  <a:extLst>
                    <a:ext uri="{9D8B030D-6E8A-4147-A177-3AD203B41FA5}">
                      <a16:colId xmlns:a16="http://schemas.microsoft.com/office/drawing/2014/main" xmlns="" val="2812266437"/>
                    </a:ext>
                  </a:extLst>
                </a:gridCol>
                <a:gridCol w="931572">
                  <a:extLst>
                    <a:ext uri="{9D8B030D-6E8A-4147-A177-3AD203B41FA5}">
                      <a16:colId xmlns:a16="http://schemas.microsoft.com/office/drawing/2014/main" xmlns="" val="1629220888"/>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41129140"/>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19408491"/>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/3</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5740760"/>
                  </a:ext>
                </a:extLst>
              </a:tr>
            </a:tbl>
          </a:graphicData>
        </a:graphic>
      </p:graphicFrame>
      <p:sp>
        <p:nvSpPr>
          <p:cNvPr id="71" name="正方形/長方形 70"/>
          <p:cNvSpPr/>
          <p:nvPr/>
        </p:nvSpPr>
        <p:spPr>
          <a:xfrm>
            <a:off x="982615" y="1000573"/>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従業員</a:t>
            </a:r>
            <a:r>
              <a:rPr lang="en-US" altLang="ja-JP" sz="800" dirty="0">
                <a:solidFill>
                  <a:srgbClr val="000000"/>
                </a:solidFill>
                <a:latin typeface="メイリオ" panose="020B0604030504040204" pitchFamily="50" charset="-128"/>
                <a:ea typeface="メイリオ" panose="020B0604030504040204" pitchFamily="50" charset="-128"/>
              </a:rPr>
              <a:t>20</a:t>
            </a:r>
            <a:r>
              <a:rPr lang="ja-JP" altLang="en-US" sz="800" dirty="0">
                <a:solidFill>
                  <a:srgbClr val="000000"/>
                </a:solidFill>
                <a:latin typeface="メイリオ" panose="020B0604030504040204" pitchFamily="50" charset="-128"/>
                <a:ea typeface="メイリオ" panose="020B0604030504040204" pitchFamily="50" charset="-128"/>
              </a:rPr>
              <a:t>人以下（商業又はサービス業は</a:t>
            </a:r>
            <a:r>
              <a:rPr lang="en-US" altLang="ja-JP" sz="800" dirty="0">
                <a:solidFill>
                  <a:srgbClr val="000000"/>
                </a:solidFill>
                <a:latin typeface="メイリオ" panose="020B0604030504040204" pitchFamily="50" charset="-128"/>
                <a:ea typeface="メイリオ" panose="020B0604030504040204" pitchFamily="50" charset="-128"/>
              </a:rPr>
              <a:t>5</a:t>
            </a:r>
            <a:r>
              <a:rPr lang="ja-JP" altLang="en-US" sz="800" dirty="0">
                <a:solidFill>
                  <a:srgbClr val="000000"/>
                </a:solidFill>
                <a:latin typeface="メイリオ" panose="020B0604030504040204" pitchFamily="50" charset="-128"/>
                <a:ea typeface="メイリオ" panose="020B0604030504040204" pitchFamily="50" charset="-128"/>
              </a:rPr>
              <a:t>人以下）であること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72" name="ホームベース 71"/>
          <p:cNvSpPr/>
          <p:nvPr/>
        </p:nvSpPr>
        <p:spPr>
          <a:xfrm>
            <a:off x="575829" y="711359"/>
            <a:ext cx="1472046"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73" name="正方形/長方形 72"/>
          <p:cNvSpPr/>
          <p:nvPr/>
        </p:nvSpPr>
        <p:spPr>
          <a:xfrm>
            <a:off x="584974" y="693581"/>
            <a:ext cx="1415772"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小規模個人事業主</a:t>
            </a:r>
          </a:p>
        </p:txBody>
      </p:sp>
      <p:grpSp>
        <p:nvGrpSpPr>
          <p:cNvPr id="74" name="グループ化 73"/>
          <p:cNvGrpSpPr/>
          <p:nvPr/>
        </p:nvGrpSpPr>
        <p:grpSpPr>
          <a:xfrm>
            <a:off x="507111" y="990056"/>
            <a:ext cx="576692" cy="227737"/>
            <a:chOff x="514715" y="1055003"/>
            <a:chExt cx="576692" cy="227737"/>
          </a:xfrm>
        </p:grpSpPr>
        <p:sp>
          <p:nvSpPr>
            <p:cNvPr id="75" name="正方形/長方形 74"/>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87" name="正方形/長方形 86"/>
          <p:cNvSpPr/>
          <p:nvPr/>
        </p:nvSpPr>
        <p:spPr>
          <a:xfrm>
            <a:off x="982615" y="1655881"/>
            <a:ext cx="4471416" cy="215444"/>
          </a:xfrm>
          <a:prstGeom prst="rect">
            <a:avLst/>
          </a:prstGeom>
        </p:spPr>
        <p:txBody>
          <a:bodyPr wrap="square">
            <a:spAutoFit/>
          </a:bodyPr>
          <a:lstStyle/>
          <a:p>
            <a:pPr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事業開始後</a:t>
            </a:r>
            <a:r>
              <a:rPr lang="en-US" altLang="ja-JP" sz="800" dirty="0">
                <a:solidFill>
                  <a:srgbClr val="000000"/>
                </a:solidFill>
                <a:latin typeface="メイリオ" panose="020B0604030504040204" pitchFamily="50" charset="-128"/>
                <a:ea typeface="メイリオ" panose="020B0604030504040204" pitchFamily="50" charset="-128"/>
              </a:rPr>
              <a:t>10</a:t>
            </a:r>
            <a:r>
              <a:rPr lang="ja-JP" altLang="en-US" sz="800" dirty="0">
                <a:solidFill>
                  <a:srgbClr val="000000"/>
                </a:solidFill>
                <a:latin typeface="メイリオ" panose="020B0604030504040204" pitchFamily="50" charset="-128"/>
                <a:ea typeface="メイリオ" panose="020B0604030504040204" pitchFamily="50" charset="-128"/>
              </a:rPr>
              <a:t>年を経過していないこと</a:t>
            </a:r>
          </a:p>
        </p:txBody>
      </p:sp>
      <p:sp>
        <p:nvSpPr>
          <p:cNvPr id="88" name="ホームベース 87"/>
          <p:cNvSpPr/>
          <p:nvPr/>
        </p:nvSpPr>
        <p:spPr>
          <a:xfrm>
            <a:off x="575829" y="1366667"/>
            <a:ext cx="1732694"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89" name="正方形/長方形 88"/>
          <p:cNvSpPr/>
          <p:nvPr/>
        </p:nvSpPr>
        <p:spPr>
          <a:xfrm>
            <a:off x="584974" y="1348889"/>
            <a:ext cx="1723549"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ベンチャー個人事業主</a:t>
            </a:r>
          </a:p>
        </p:txBody>
      </p:sp>
      <p:grpSp>
        <p:nvGrpSpPr>
          <p:cNvPr id="90" name="グループ化 89"/>
          <p:cNvGrpSpPr/>
          <p:nvPr/>
        </p:nvGrpSpPr>
        <p:grpSpPr>
          <a:xfrm>
            <a:off x="507111" y="1645364"/>
            <a:ext cx="576692" cy="227737"/>
            <a:chOff x="514715" y="1055003"/>
            <a:chExt cx="576692" cy="227737"/>
          </a:xfrm>
        </p:grpSpPr>
        <p:sp>
          <p:nvSpPr>
            <p:cNvPr id="91" name="正方形/長方形 90"/>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00" name="Rectangle 10"/>
          <p:cNvSpPr>
            <a:spLocks noChangeArrowheads="1"/>
          </p:cNvSpPr>
          <p:nvPr/>
        </p:nvSpPr>
        <p:spPr bwMode="auto">
          <a:xfrm>
            <a:off x="673688" y="3560905"/>
            <a:ext cx="3672585" cy="747702"/>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t"/>
          <a:lstStyle/>
          <a:p>
            <a:pPr lvl="0" fontAlgn="ctr">
              <a:defRPr/>
            </a:pPr>
            <a:endParaRPr lang="en-US" altLang="zh-TW" sz="800" dirty="0">
              <a:latin typeface="Meiryo UI" panose="020B0604030504040204" pitchFamily="50" charset="-128"/>
              <a:ea typeface="Meiryo UI" panose="020B0604030504040204" pitchFamily="50" charset="-128"/>
            </a:endParaRPr>
          </a:p>
        </p:txBody>
      </p:sp>
      <p:sp>
        <p:nvSpPr>
          <p:cNvPr id="101" name="Rectangle 10"/>
          <p:cNvSpPr>
            <a:spLocks noChangeArrowheads="1"/>
          </p:cNvSpPr>
          <p:nvPr/>
        </p:nvSpPr>
        <p:spPr bwMode="auto">
          <a:xfrm>
            <a:off x="649723" y="4015772"/>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102" name="角丸四角形 101"/>
          <p:cNvSpPr/>
          <p:nvPr/>
        </p:nvSpPr>
        <p:spPr>
          <a:xfrm>
            <a:off x="472440" y="3411634"/>
            <a:ext cx="6025896" cy="2782091"/>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ホームベース 102"/>
          <p:cNvSpPr/>
          <p:nvPr/>
        </p:nvSpPr>
        <p:spPr>
          <a:xfrm>
            <a:off x="573022" y="3484112"/>
            <a:ext cx="5553933" cy="205200"/>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04" name="正方形/長方形 103"/>
          <p:cNvSpPr/>
          <p:nvPr/>
        </p:nvSpPr>
        <p:spPr>
          <a:xfrm>
            <a:off x="569138" y="3478306"/>
            <a:ext cx="5630494" cy="276999"/>
          </a:xfrm>
          <a:prstGeom prst="rect">
            <a:avLst/>
          </a:prstGeom>
        </p:spPr>
        <p:txBody>
          <a:bodyPr wrap="squar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福島復興再生特別措置法の認定重点推進計画に基づいて事業を行う個人事業主</a:t>
            </a:r>
          </a:p>
        </p:txBody>
      </p:sp>
      <p:grpSp>
        <p:nvGrpSpPr>
          <p:cNvPr id="105" name="グループ化 104"/>
          <p:cNvGrpSpPr/>
          <p:nvPr/>
        </p:nvGrpSpPr>
        <p:grpSpPr>
          <a:xfrm>
            <a:off x="511667" y="3809869"/>
            <a:ext cx="576692" cy="227737"/>
            <a:chOff x="514715" y="1055003"/>
            <a:chExt cx="576692" cy="227737"/>
          </a:xfrm>
        </p:grpSpPr>
        <p:sp>
          <p:nvSpPr>
            <p:cNvPr id="106" name="正方形/長方形 105"/>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要件１</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10" name="グループ化 109"/>
          <p:cNvGrpSpPr/>
          <p:nvPr/>
        </p:nvGrpSpPr>
        <p:grpSpPr>
          <a:xfrm>
            <a:off x="511667" y="4118418"/>
            <a:ext cx="576692" cy="227737"/>
            <a:chOff x="514715" y="1055003"/>
            <a:chExt cx="576692" cy="227737"/>
          </a:xfrm>
        </p:grpSpPr>
        <p:sp>
          <p:nvSpPr>
            <p:cNvPr id="111" name="正方形/長方形 110"/>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要件２</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13" name="正方形/長方形 112"/>
          <p:cNvSpPr/>
          <p:nvPr/>
        </p:nvSpPr>
        <p:spPr>
          <a:xfrm>
            <a:off x="1017306" y="4136698"/>
            <a:ext cx="5340319" cy="461665"/>
          </a:xfrm>
          <a:prstGeom prst="rect">
            <a:avLst/>
          </a:prstGeom>
        </p:spPr>
        <p:txBody>
          <a:bodyPr wrap="squar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その特許発明又は発明が福島復興再生特別措置法第</a:t>
            </a:r>
            <a:r>
              <a:rPr lang="en-US" altLang="ja-JP" sz="800" dirty="0">
                <a:solidFill>
                  <a:srgbClr val="000000"/>
                </a:solidFill>
                <a:latin typeface="メイリオ" panose="020B0604030504040204" pitchFamily="50" charset="-128"/>
                <a:ea typeface="メイリオ" panose="020B0604030504040204" pitchFamily="50" charset="-128"/>
              </a:rPr>
              <a:t>83</a:t>
            </a:r>
            <a:r>
              <a:rPr lang="ja-JP" altLang="en-US" sz="800" dirty="0">
                <a:solidFill>
                  <a:srgbClr val="000000"/>
                </a:solidFill>
                <a:latin typeface="メイリオ" panose="020B0604030504040204" pitchFamily="50" charset="-128"/>
                <a:ea typeface="メイリオ" panose="020B0604030504040204" pitchFamily="50" charset="-128"/>
              </a:rPr>
              <a:t>条に規定する認定重点推進計画に基づき同法第</a:t>
            </a:r>
            <a:r>
              <a:rPr lang="en-US" altLang="ja-JP" sz="800" dirty="0">
                <a:solidFill>
                  <a:srgbClr val="000000"/>
                </a:solidFill>
                <a:latin typeface="メイリオ" panose="020B0604030504040204" pitchFamily="50" charset="-128"/>
                <a:ea typeface="メイリオ" panose="020B0604030504040204" pitchFamily="50" charset="-128"/>
              </a:rPr>
              <a:t>81</a:t>
            </a:r>
            <a:r>
              <a:rPr lang="ja-JP" altLang="en-US" sz="800" dirty="0">
                <a:solidFill>
                  <a:srgbClr val="000000"/>
                </a:solidFill>
                <a:latin typeface="メイリオ" panose="020B0604030504040204" pitchFamily="50" charset="-128"/>
                <a:ea typeface="メイリオ" panose="020B0604030504040204" pitchFamily="50" charset="-128"/>
              </a:rPr>
              <a:t>条第</a:t>
            </a:r>
            <a:r>
              <a:rPr lang="en-US" altLang="ja-JP" sz="800" dirty="0">
                <a:solidFill>
                  <a:srgbClr val="000000"/>
                </a:solidFill>
                <a:latin typeface="メイリオ" panose="020B0604030504040204" pitchFamily="50" charset="-128"/>
                <a:ea typeface="メイリオ" panose="020B0604030504040204" pitchFamily="50" charset="-128"/>
              </a:rPr>
              <a:t>2</a:t>
            </a:r>
            <a:r>
              <a:rPr lang="ja-JP" altLang="en-US" sz="800" dirty="0">
                <a:solidFill>
                  <a:srgbClr val="000000"/>
                </a:solidFill>
                <a:latin typeface="メイリオ" panose="020B0604030504040204" pitchFamily="50" charset="-128"/>
                <a:ea typeface="メイリオ" panose="020B0604030504040204" pitchFamily="50" charset="-128"/>
              </a:rPr>
              <a:t>項第</a:t>
            </a:r>
            <a:r>
              <a:rPr lang="en-US" altLang="ja-JP" sz="800" dirty="0">
                <a:solidFill>
                  <a:srgbClr val="000000"/>
                </a:solidFill>
                <a:latin typeface="メイリオ" panose="020B0604030504040204" pitchFamily="50" charset="-128"/>
                <a:ea typeface="メイリオ" panose="020B0604030504040204" pitchFamily="50" charset="-128"/>
              </a:rPr>
              <a:t>4</a:t>
            </a:r>
            <a:r>
              <a:rPr lang="ja-JP" altLang="en-US" sz="800" dirty="0">
                <a:solidFill>
                  <a:srgbClr val="000000"/>
                </a:solidFill>
                <a:latin typeface="メイリオ" panose="020B0604030504040204" pitchFamily="50" charset="-128"/>
                <a:ea typeface="メイリオ" panose="020B0604030504040204" pitchFamily="50" charset="-128"/>
              </a:rPr>
              <a:t>号に規定する福島国際研究産業都市区域（浜通り地域等の</a:t>
            </a:r>
            <a:r>
              <a:rPr lang="en-US" altLang="ja-JP" sz="800" dirty="0">
                <a:solidFill>
                  <a:srgbClr val="000000"/>
                </a:solidFill>
                <a:latin typeface="メイリオ" panose="020B0604030504040204" pitchFamily="50" charset="-128"/>
                <a:ea typeface="メイリオ" panose="020B0604030504040204" pitchFamily="50" charset="-128"/>
              </a:rPr>
              <a:t>15</a:t>
            </a:r>
            <a:r>
              <a:rPr lang="ja-JP" altLang="en-US" sz="800" dirty="0">
                <a:solidFill>
                  <a:srgbClr val="000000"/>
                </a:solidFill>
                <a:latin typeface="メイリオ" panose="020B0604030504040204" pitchFamily="50" charset="-128"/>
                <a:ea typeface="メイリオ" panose="020B0604030504040204" pitchFamily="50" charset="-128"/>
              </a:rPr>
              <a:t>市町村）において行う事業の成果に係るものであること</a:t>
            </a:r>
          </a:p>
        </p:txBody>
      </p:sp>
      <p:grpSp>
        <p:nvGrpSpPr>
          <p:cNvPr id="114" name="グループ化 113"/>
          <p:cNvGrpSpPr/>
          <p:nvPr/>
        </p:nvGrpSpPr>
        <p:grpSpPr>
          <a:xfrm>
            <a:off x="511657" y="4556889"/>
            <a:ext cx="576692" cy="227737"/>
            <a:chOff x="514715" y="1055003"/>
            <a:chExt cx="576692" cy="227737"/>
          </a:xfrm>
        </p:grpSpPr>
        <p:sp>
          <p:nvSpPr>
            <p:cNvPr id="115" name="正方形/長方形 114"/>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5147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要件３</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17" name="正方形/長方形 116"/>
          <p:cNvSpPr/>
          <p:nvPr/>
        </p:nvSpPr>
        <p:spPr>
          <a:xfrm>
            <a:off x="1017297" y="4568822"/>
            <a:ext cx="5283541" cy="215444"/>
          </a:xfrm>
          <a:prstGeom prst="rect">
            <a:avLst/>
          </a:prstGeom>
        </p:spPr>
        <p:txBody>
          <a:bodyPr wrap="square">
            <a:spAutoFit/>
          </a:bodyPr>
          <a:lstStyle/>
          <a:p>
            <a:pPr>
              <a:spcBef>
                <a:spcPct val="50000"/>
              </a:spcBef>
            </a:pPr>
            <a:r>
              <a:rPr lang="ja-JP" altLang="en-US" sz="800" dirty="0">
                <a:solidFill>
                  <a:srgbClr val="000000"/>
                </a:solidFill>
                <a:latin typeface="メイリオ" panose="020B0604030504040204" pitchFamily="50" charset="-128"/>
                <a:ea typeface="メイリオ" panose="020B0604030504040204" pitchFamily="50" charset="-128"/>
              </a:rPr>
              <a:t>認定重点推進計画の期間の終了の日（</a:t>
            </a:r>
            <a:r>
              <a:rPr lang="en-US" altLang="ja-JP" sz="800" dirty="0">
                <a:solidFill>
                  <a:srgbClr val="000000"/>
                </a:solidFill>
                <a:latin typeface="メイリオ" panose="020B0604030504040204" pitchFamily="50" charset="-128"/>
                <a:ea typeface="メイリオ" panose="020B0604030504040204" pitchFamily="50" charset="-128"/>
              </a:rPr>
              <a:t>2021</a:t>
            </a:r>
            <a:r>
              <a:rPr lang="ja-JP" altLang="en-US" sz="800" dirty="0">
                <a:solidFill>
                  <a:srgbClr val="000000"/>
                </a:solidFill>
                <a:latin typeface="メイリオ" panose="020B0604030504040204" pitchFamily="50" charset="-128"/>
                <a:ea typeface="メイリオ" panose="020B0604030504040204" pitchFamily="50" charset="-128"/>
              </a:rPr>
              <a:t>年</a:t>
            </a:r>
            <a:r>
              <a:rPr lang="en-US" altLang="ja-JP" sz="800" dirty="0">
                <a:solidFill>
                  <a:srgbClr val="000000"/>
                </a:solidFill>
                <a:latin typeface="メイリオ" panose="020B0604030504040204" pitchFamily="50" charset="-128"/>
                <a:ea typeface="メイリオ" panose="020B0604030504040204" pitchFamily="50" charset="-128"/>
              </a:rPr>
              <a:t>3</a:t>
            </a:r>
            <a:r>
              <a:rPr lang="ja-JP" altLang="en-US" sz="800" dirty="0">
                <a:solidFill>
                  <a:srgbClr val="000000"/>
                </a:solidFill>
                <a:latin typeface="メイリオ" panose="020B0604030504040204" pitchFamily="50" charset="-128"/>
                <a:ea typeface="メイリオ" panose="020B0604030504040204" pitchFamily="50" charset="-128"/>
              </a:rPr>
              <a:t>月</a:t>
            </a:r>
            <a:r>
              <a:rPr lang="en-US" altLang="ja-JP" sz="800" dirty="0">
                <a:solidFill>
                  <a:srgbClr val="000000"/>
                </a:solidFill>
                <a:latin typeface="メイリオ" panose="020B0604030504040204" pitchFamily="50" charset="-128"/>
                <a:ea typeface="メイリオ" panose="020B0604030504040204" pitchFamily="50" charset="-128"/>
              </a:rPr>
              <a:t>31</a:t>
            </a:r>
            <a:r>
              <a:rPr lang="ja-JP" altLang="en-US" sz="800" dirty="0">
                <a:solidFill>
                  <a:srgbClr val="000000"/>
                </a:solidFill>
                <a:latin typeface="メイリオ" panose="020B0604030504040204" pitchFamily="50" charset="-128"/>
                <a:ea typeface="メイリオ" panose="020B0604030504040204" pitchFamily="50" charset="-128"/>
              </a:rPr>
              <a:t>日）から起算して</a:t>
            </a:r>
            <a:r>
              <a:rPr lang="en-US" altLang="ja-JP" sz="800" dirty="0">
                <a:solidFill>
                  <a:srgbClr val="000000"/>
                </a:solidFill>
                <a:latin typeface="メイリオ" panose="020B0604030504040204" pitchFamily="50" charset="-128"/>
                <a:ea typeface="メイリオ" panose="020B0604030504040204" pitchFamily="50" charset="-128"/>
              </a:rPr>
              <a:t>2</a:t>
            </a:r>
            <a:r>
              <a:rPr lang="ja-JP" altLang="en-US" sz="800" dirty="0">
                <a:solidFill>
                  <a:srgbClr val="000000"/>
                </a:solidFill>
                <a:latin typeface="メイリオ" panose="020B0604030504040204" pitchFamily="50" charset="-128"/>
                <a:ea typeface="メイリオ" panose="020B0604030504040204" pitchFamily="50" charset="-128"/>
              </a:rPr>
              <a:t>年以内に出願されたもの</a:t>
            </a:r>
          </a:p>
        </p:txBody>
      </p:sp>
      <p:sp>
        <p:nvSpPr>
          <p:cNvPr id="120" name="角丸四角形 119"/>
          <p:cNvSpPr/>
          <p:nvPr/>
        </p:nvSpPr>
        <p:spPr>
          <a:xfrm>
            <a:off x="576582" y="4877180"/>
            <a:ext cx="5827968" cy="1198885"/>
          </a:xfrm>
          <a:prstGeom prst="roundRect">
            <a:avLst>
              <a:gd name="adj" fmla="val 2398"/>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1" name="表 120"/>
          <p:cNvGraphicFramePr>
            <a:graphicFrameLocks noGrp="1"/>
          </p:cNvGraphicFramePr>
          <p:nvPr>
            <p:extLst>
              <p:ext uri="{D42A27DB-BD31-4B8C-83A1-F6EECF244321}">
                <p14:modId xmlns:p14="http://schemas.microsoft.com/office/powerpoint/2010/main" val="1509345255"/>
              </p:ext>
            </p:extLst>
          </p:nvPr>
        </p:nvGraphicFramePr>
        <p:xfrm>
          <a:off x="3468881" y="4960138"/>
          <a:ext cx="2841484" cy="1066800"/>
        </p:xfrm>
        <a:graphic>
          <a:graphicData uri="http://schemas.openxmlformats.org/drawingml/2006/table">
            <a:tbl>
              <a:tblPr firstRow="1" bandRow="1">
                <a:tableStyleId>{5940675A-B579-460E-94D1-54222C63F5DA}</a:tableStyleId>
              </a:tblPr>
              <a:tblGrid>
                <a:gridCol w="1277860">
                  <a:extLst>
                    <a:ext uri="{9D8B030D-6E8A-4147-A177-3AD203B41FA5}">
                      <a16:colId xmlns:a16="http://schemas.microsoft.com/office/drawing/2014/main" xmlns="" val="169354147"/>
                    </a:ext>
                  </a:extLst>
                </a:gridCol>
                <a:gridCol w="1563624">
                  <a:extLst>
                    <a:ext uri="{9D8B030D-6E8A-4147-A177-3AD203B41FA5}">
                      <a16:colId xmlns:a16="http://schemas.microsoft.com/office/drawing/2014/main" xmlns="" val="567691207"/>
                    </a:ext>
                  </a:extLst>
                </a:gridCol>
              </a:tblGrid>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＜国際出願＞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kumimoji="1" lang="ja-JP" altLang="en-US" sz="800" dirty="0">
                          <a:latin typeface="Meiryo UI" panose="020B0604030504040204" pitchFamily="50" charset="-128"/>
                          <a:ea typeface="Meiryo UI" panose="020B0604030504040204" pitchFamily="50" charset="-128"/>
                        </a:rPr>
                        <a:t>送付手数料・調査手数料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kumimoji="1" lang="zh-TW" altLang="en-US" sz="800" dirty="0">
                          <a:latin typeface="Meiryo UI" panose="020B0604030504040204" pitchFamily="50" charset="-128"/>
                          <a:ea typeface="Meiryo UI" panose="020B0604030504040204" pitchFamily="50" charset="-128"/>
                        </a:rPr>
                        <a:t>予備審査手数料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r>
                        <a:rPr lang="ja-JP" altLang="en-US" sz="800" dirty="0">
                          <a:latin typeface="Meiryo UI" panose="020B0604030504040204" pitchFamily="50" charset="-128"/>
                          <a:ea typeface="Meiryo UI" panose="020B0604030504040204" pitchFamily="50" charset="-128"/>
                        </a:rPr>
                        <a:t>国際出願手数料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kumimoji="1" lang="en-US" altLang="ja-JP" sz="800" b="1" u="sng" dirty="0">
                          <a:latin typeface="Meiryo UI" panose="020B0604030504040204" pitchFamily="50" charset="-128"/>
                          <a:ea typeface="Meiryo UI" panose="020B0604030504040204" pitchFamily="50" charset="-128"/>
                        </a:rPr>
                        <a:t>3</a:t>
                      </a:r>
                      <a:r>
                        <a:rPr lang="en-US" altLang="ja-JP" sz="800" b="1" u="sng"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19478822"/>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取扱手数料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kumimoji="1" lang="en-US" altLang="ja-JP" sz="800" b="1" u="sng" dirty="0">
                          <a:latin typeface="Meiryo UI" panose="020B0604030504040204" pitchFamily="50" charset="-128"/>
                          <a:ea typeface="Meiryo UI" panose="020B0604030504040204" pitchFamily="50" charset="-128"/>
                        </a:rPr>
                        <a:t>3</a:t>
                      </a:r>
                      <a:r>
                        <a:rPr lang="en-US" altLang="ja-JP" sz="800" b="1" u="sng"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3498744"/>
                  </a:ext>
                </a:extLst>
              </a:tr>
            </a:tbl>
          </a:graphicData>
        </a:graphic>
      </p:graphicFrame>
      <p:sp>
        <p:nvSpPr>
          <p:cNvPr id="122" name="フローチャート: 代替処理 121"/>
          <p:cNvSpPr/>
          <p:nvPr/>
        </p:nvSpPr>
        <p:spPr>
          <a:xfrm>
            <a:off x="801796" y="5212089"/>
            <a:ext cx="576000" cy="576000"/>
          </a:xfrm>
          <a:prstGeom prst="flowChartAlternateProcess">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テキスト ボックス 122"/>
          <p:cNvSpPr txBox="1"/>
          <p:nvPr/>
        </p:nvSpPr>
        <p:spPr>
          <a:xfrm>
            <a:off x="690952" y="5274781"/>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graphicFrame>
        <p:nvGraphicFramePr>
          <p:cNvPr id="124" name="表 123"/>
          <p:cNvGraphicFramePr>
            <a:graphicFrameLocks noGrp="1"/>
          </p:cNvGraphicFramePr>
          <p:nvPr>
            <p:extLst>
              <p:ext uri="{D42A27DB-BD31-4B8C-83A1-F6EECF244321}">
                <p14:modId xmlns:p14="http://schemas.microsoft.com/office/powerpoint/2010/main" val="3637252181"/>
              </p:ext>
            </p:extLst>
          </p:nvPr>
        </p:nvGraphicFramePr>
        <p:xfrm>
          <a:off x="1512701" y="4958877"/>
          <a:ext cx="1956180" cy="640080"/>
        </p:xfrm>
        <a:graphic>
          <a:graphicData uri="http://schemas.openxmlformats.org/drawingml/2006/table">
            <a:tbl>
              <a:tblPr firstRow="1" bandRow="1">
                <a:tableStyleId>{5940675A-B579-460E-94D1-54222C63F5DA}</a:tableStyleId>
              </a:tblPr>
              <a:tblGrid>
                <a:gridCol w="1024608">
                  <a:extLst>
                    <a:ext uri="{9D8B030D-6E8A-4147-A177-3AD203B41FA5}">
                      <a16:colId xmlns:a16="http://schemas.microsoft.com/office/drawing/2014/main" xmlns="" val="2812266437"/>
                    </a:ext>
                  </a:extLst>
                </a:gridCol>
                <a:gridCol w="931572">
                  <a:extLst>
                    <a:ext uri="{9D8B030D-6E8A-4147-A177-3AD203B41FA5}">
                      <a16:colId xmlns:a16="http://schemas.microsoft.com/office/drawing/2014/main" xmlns="" val="1629220888"/>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41129140"/>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19408491"/>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zh-TW" sz="800" b="1" u="sng" dirty="0">
                          <a:latin typeface="Meiryo UI" panose="020B0604030504040204" pitchFamily="50" charset="-128"/>
                          <a:ea typeface="Meiryo UI" panose="020B0604030504040204" pitchFamily="50" charset="-128"/>
                        </a:rPr>
                        <a:t>1</a:t>
                      </a:r>
                      <a:r>
                        <a:rPr lang="en-US" altLang="ja-JP" sz="800" b="1" u="sng" dirty="0">
                          <a:latin typeface="Meiryo UI" panose="020B0604030504040204" pitchFamily="50" charset="-128"/>
                          <a:ea typeface="Meiryo UI" panose="020B0604030504040204" pitchFamily="50" charset="-128"/>
                        </a:rPr>
                        <a:t>/4</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5740760"/>
                  </a:ext>
                </a:extLst>
              </a:tr>
            </a:tbl>
          </a:graphicData>
        </a:graphic>
      </p:graphicFrame>
      <p:sp>
        <p:nvSpPr>
          <p:cNvPr id="125" name="正方形/長方形 124"/>
          <p:cNvSpPr/>
          <p:nvPr/>
        </p:nvSpPr>
        <p:spPr>
          <a:xfrm>
            <a:off x="1058815" y="3818449"/>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　　　　　　　　 の　　　　　を満たしていること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grpSp>
        <p:nvGrpSpPr>
          <p:cNvPr id="126" name="グループ化 125"/>
          <p:cNvGrpSpPr/>
          <p:nvPr/>
        </p:nvGrpSpPr>
        <p:grpSpPr>
          <a:xfrm>
            <a:off x="2063535" y="3803963"/>
            <a:ext cx="576692" cy="227737"/>
            <a:chOff x="499475" y="1055003"/>
            <a:chExt cx="576692" cy="227737"/>
          </a:xfrm>
        </p:grpSpPr>
        <p:sp>
          <p:nvSpPr>
            <p:cNvPr id="127" name="正方形/長方形 126"/>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49947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grpSp>
        <p:nvGrpSpPr>
          <p:cNvPr id="129" name="グループ化 128"/>
          <p:cNvGrpSpPr/>
          <p:nvPr/>
        </p:nvGrpSpPr>
        <p:grpSpPr>
          <a:xfrm>
            <a:off x="1062420" y="3811185"/>
            <a:ext cx="902811" cy="222579"/>
            <a:chOff x="1062420" y="7602897"/>
            <a:chExt cx="902811" cy="222579"/>
          </a:xfrm>
        </p:grpSpPr>
        <p:sp>
          <p:nvSpPr>
            <p:cNvPr id="130" name="ホームベース 129"/>
            <p:cNvSpPr/>
            <p:nvPr/>
          </p:nvSpPr>
          <p:spPr>
            <a:xfrm>
              <a:off x="1104074" y="7602897"/>
              <a:ext cx="853920"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31" name="正方形/長方形 130"/>
            <p:cNvSpPr/>
            <p:nvPr/>
          </p:nvSpPr>
          <p:spPr>
            <a:xfrm>
              <a:off x="1062420" y="7610032"/>
              <a:ext cx="902811" cy="215444"/>
            </a:xfrm>
            <a:prstGeom prst="rect">
              <a:avLst/>
            </a:prstGeom>
          </p:spPr>
          <p:txBody>
            <a:bodyPr wrap="none" anchor="ctr">
              <a:spAutoFit/>
            </a:bodyPr>
            <a:lstStyle/>
            <a:p>
              <a:r>
                <a:rPr lang="ja-JP" altLang="en-US" sz="800" b="1" dirty="0">
                  <a:solidFill>
                    <a:schemeClr val="bg1"/>
                  </a:solidFill>
                  <a:latin typeface="メイリオ" panose="020B0604030504040204" pitchFamily="50" charset="-128"/>
                  <a:ea typeface="メイリオ" panose="020B0604030504040204" pitchFamily="50" charset="-128"/>
                </a:rPr>
                <a:t>中小個人事業主</a:t>
              </a:r>
            </a:p>
          </p:txBody>
        </p:sp>
      </p:grpSp>
      <p:sp>
        <p:nvSpPr>
          <p:cNvPr id="132" name="正方形/長方形 131"/>
          <p:cNvSpPr/>
          <p:nvPr/>
        </p:nvSpPr>
        <p:spPr>
          <a:xfrm>
            <a:off x="347472" y="6486906"/>
            <a:ext cx="6245352" cy="316001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p:cNvSpPr/>
          <p:nvPr/>
        </p:nvSpPr>
        <p:spPr>
          <a:xfrm>
            <a:off x="347472" y="6488938"/>
            <a:ext cx="6245352" cy="30784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３．個人を対象とした減免措置</a:t>
            </a:r>
          </a:p>
        </p:txBody>
      </p:sp>
      <p:sp>
        <p:nvSpPr>
          <p:cNvPr id="134" name="Rectangle 10"/>
          <p:cNvSpPr>
            <a:spLocks noChangeArrowheads="1"/>
          </p:cNvSpPr>
          <p:nvPr/>
        </p:nvSpPr>
        <p:spPr bwMode="auto">
          <a:xfrm>
            <a:off x="652771" y="7414292"/>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135" name="角丸四角形 134"/>
          <p:cNvSpPr/>
          <p:nvPr/>
        </p:nvSpPr>
        <p:spPr>
          <a:xfrm>
            <a:off x="475488" y="6910801"/>
            <a:ext cx="6025896" cy="1236485"/>
          </a:xfrm>
          <a:prstGeom prst="roundRect">
            <a:avLst>
              <a:gd name="adj" fmla="val 2398"/>
            </a:avLst>
          </a:prstGeom>
          <a:solidFill>
            <a:schemeClr val="bg1"/>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角丸四角形 135"/>
          <p:cNvSpPr/>
          <p:nvPr/>
        </p:nvSpPr>
        <p:spPr>
          <a:xfrm>
            <a:off x="3408040" y="7025744"/>
            <a:ext cx="3018608" cy="993684"/>
          </a:xfrm>
          <a:prstGeom prst="roundRect">
            <a:avLst>
              <a:gd name="adj" fmla="val 2398"/>
            </a:avLst>
          </a:prstGeom>
          <a:solidFill>
            <a:schemeClr val="bg1"/>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7" name="表 136"/>
          <p:cNvGraphicFramePr>
            <a:graphicFrameLocks noGrp="1"/>
          </p:cNvGraphicFramePr>
          <p:nvPr>
            <p:extLst>
              <p:ext uri="{D42A27DB-BD31-4B8C-83A1-F6EECF244321}">
                <p14:modId xmlns:p14="http://schemas.microsoft.com/office/powerpoint/2010/main" val="1715112215"/>
              </p:ext>
            </p:extLst>
          </p:nvPr>
        </p:nvGraphicFramePr>
        <p:xfrm>
          <a:off x="4440481" y="7100947"/>
          <a:ext cx="1869883" cy="853440"/>
        </p:xfrm>
        <a:graphic>
          <a:graphicData uri="http://schemas.openxmlformats.org/drawingml/2006/table">
            <a:tbl>
              <a:tblPr firstRow="1" bandRow="1">
                <a:tableStyleId>{5940675A-B579-460E-94D1-54222C63F5DA}</a:tableStyleId>
              </a:tblPr>
              <a:tblGrid>
                <a:gridCol w="1027631">
                  <a:extLst>
                    <a:ext uri="{9D8B030D-6E8A-4147-A177-3AD203B41FA5}">
                      <a16:colId xmlns:a16="http://schemas.microsoft.com/office/drawing/2014/main" xmlns="" val="100915171"/>
                    </a:ext>
                  </a:extLst>
                </a:gridCol>
                <a:gridCol w="842252">
                  <a:extLst>
                    <a:ext uri="{9D8B030D-6E8A-4147-A177-3AD203B41FA5}">
                      <a16:colId xmlns:a16="http://schemas.microsoft.com/office/drawing/2014/main" xmlns="" val="3736332622"/>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免除</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1~3</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免除</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4~10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5950308"/>
                  </a:ext>
                </a:extLst>
              </a:tr>
            </a:tbl>
          </a:graphicData>
        </a:graphic>
      </p:graphicFrame>
      <p:sp>
        <p:nvSpPr>
          <p:cNvPr id="138" name="正方形/長方形 137"/>
          <p:cNvSpPr/>
          <p:nvPr/>
        </p:nvSpPr>
        <p:spPr>
          <a:xfrm>
            <a:off x="997809" y="7253067"/>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生活保護を受けていること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139" name="ホームベース 138"/>
          <p:cNvSpPr/>
          <p:nvPr/>
        </p:nvSpPr>
        <p:spPr>
          <a:xfrm>
            <a:off x="576070" y="6974917"/>
            <a:ext cx="1293211" cy="20567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40" name="正方形/長方形 139"/>
          <p:cNvSpPr/>
          <p:nvPr/>
        </p:nvSpPr>
        <p:spPr>
          <a:xfrm>
            <a:off x="585216" y="6957139"/>
            <a:ext cx="1261884"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生活保護受給者</a:t>
            </a:r>
          </a:p>
        </p:txBody>
      </p:sp>
      <p:grpSp>
        <p:nvGrpSpPr>
          <p:cNvPr id="141" name="グループ化 140"/>
          <p:cNvGrpSpPr/>
          <p:nvPr/>
        </p:nvGrpSpPr>
        <p:grpSpPr>
          <a:xfrm>
            <a:off x="490428" y="7241915"/>
            <a:ext cx="576692" cy="227737"/>
            <a:chOff x="507095" y="1055003"/>
            <a:chExt cx="576692" cy="227737"/>
          </a:xfrm>
        </p:grpSpPr>
        <p:sp>
          <p:nvSpPr>
            <p:cNvPr id="144" name="正方形/長方形 143"/>
            <p:cNvSpPr/>
            <p:nvPr/>
          </p:nvSpPr>
          <p:spPr>
            <a:xfrm>
              <a:off x="592213" y="1055003"/>
              <a:ext cx="393112" cy="2078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50709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46" name="フローチャート: 代替処理 145"/>
          <p:cNvSpPr/>
          <p:nvPr/>
        </p:nvSpPr>
        <p:spPr>
          <a:xfrm>
            <a:off x="3745610" y="7243749"/>
            <a:ext cx="576000" cy="576000"/>
          </a:xfrm>
          <a:prstGeom prst="flowChartAlternateProcess">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テキスト ボックス 146"/>
          <p:cNvSpPr txBox="1"/>
          <p:nvPr/>
        </p:nvSpPr>
        <p:spPr>
          <a:xfrm>
            <a:off x="3634766" y="7306441"/>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sp>
        <p:nvSpPr>
          <p:cNvPr id="148" name="Rectangle 10"/>
          <p:cNvSpPr>
            <a:spLocks noChangeArrowheads="1"/>
          </p:cNvSpPr>
          <p:nvPr/>
        </p:nvSpPr>
        <p:spPr bwMode="auto">
          <a:xfrm>
            <a:off x="662296" y="8774462"/>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149" name="角丸四角形 148"/>
          <p:cNvSpPr/>
          <p:nvPr/>
        </p:nvSpPr>
        <p:spPr>
          <a:xfrm>
            <a:off x="485013" y="8270971"/>
            <a:ext cx="6025896" cy="1236485"/>
          </a:xfrm>
          <a:prstGeom prst="roundRect">
            <a:avLst>
              <a:gd name="adj" fmla="val 2398"/>
            </a:avLst>
          </a:prstGeom>
          <a:solidFill>
            <a:schemeClr val="bg1"/>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角丸四角形 149"/>
          <p:cNvSpPr/>
          <p:nvPr/>
        </p:nvSpPr>
        <p:spPr>
          <a:xfrm>
            <a:off x="3408040" y="8516864"/>
            <a:ext cx="3018608" cy="864412"/>
          </a:xfrm>
          <a:prstGeom prst="roundRect">
            <a:avLst>
              <a:gd name="adj" fmla="val 2398"/>
            </a:avLst>
          </a:prstGeom>
          <a:solidFill>
            <a:schemeClr val="bg1"/>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1" name="表 150"/>
          <p:cNvGraphicFramePr>
            <a:graphicFrameLocks noGrp="1"/>
          </p:cNvGraphicFramePr>
          <p:nvPr>
            <p:extLst>
              <p:ext uri="{D42A27DB-BD31-4B8C-83A1-F6EECF244321}">
                <p14:modId xmlns:p14="http://schemas.microsoft.com/office/powerpoint/2010/main" val="1886987245"/>
              </p:ext>
            </p:extLst>
          </p:nvPr>
        </p:nvGraphicFramePr>
        <p:xfrm>
          <a:off x="4440481" y="8629029"/>
          <a:ext cx="1860357" cy="640080"/>
        </p:xfrm>
        <a:graphic>
          <a:graphicData uri="http://schemas.openxmlformats.org/drawingml/2006/table">
            <a:tbl>
              <a:tblPr firstRow="1" bandRow="1">
                <a:tableStyleId>{5940675A-B579-460E-94D1-54222C63F5DA}</a:tableStyleId>
              </a:tblPr>
              <a:tblGrid>
                <a:gridCol w="1033766">
                  <a:extLst>
                    <a:ext uri="{9D8B030D-6E8A-4147-A177-3AD203B41FA5}">
                      <a16:colId xmlns:a16="http://schemas.microsoft.com/office/drawing/2014/main" xmlns="" val="100915171"/>
                    </a:ext>
                  </a:extLst>
                </a:gridCol>
                <a:gridCol w="826591">
                  <a:extLst>
                    <a:ext uri="{9D8B030D-6E8A-4147-A177-3AD203B41FA5}">
                      <a16:colId xmlns:a16="http://schemas.microsoft.com/office/drawing/2014/main" xmlns="" val="3736332622"/>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bl>
          </a:graphicData>
        </a:graphic>
      </p:graphicFrame>
      <p:sp>
        <p:nvSpPr>
          <p:cNvPr id="152" name="正方形/長方形 151"/>
          <p:cNvSpPr/>
          <p:nvPr/>
        </p:nvSpPr>
        <p:spPr>
          <a:xfrm>
            <a:off x="973201" y="8879939"/>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所得税が課されていないこと</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153" name="ホームベース 152"/>
          <p:cNvSpPr/>
          <p:nvPr/>
        </p:nvSpPr>
        <p:spPr>
          <a:xfrm>
            <a:off x="585596" y="8573212"/>
            <a:ext cx="1307498" cy="20567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54" name="正方形/長方形 153"/>
          <p:cNvSpPr/>
          <p:nvPr/>
        </p:nvSpPr>
        <p:spPr>
          <a:xfrm>
            <a:off x="594741" y="8555434"/>
            <a:ext cx="1261884"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所得税非課税者</a:t>
            </a:r>
          </a:p>
        </p:txBody>
      </p:sp>
      <p:grpSp>
        <p:nvGrpSpPr>
          <p:cNvPr id="155" name="グループ化 154"/>
          <p:cNvGrpSpPr/>
          <p:nvPr/>
        </p:nvGrpSpPr>
        <p:grpSpPr>
          <a:xfrm>
            <a:off x="494395" y="8868787"/>
            <a:ext cx="576692" cy="227737"/>
            <a:chOff x="507095" y="1055003"/>
            <a:chExt cx="576692" cy="227737"/>
          </a:xfrm>
        </p:grpSpPr>
        <p:sp>
          <p:nvSpPr>
            <p:cNvPr id="163" name="正方形/長方形 162"/>
            <p:cNvSpPr/>
            <p:nvPr/>
          </p:nvSpPr>
          <p:spPr>
            <a:xfrm>
              <a:off x="592213" y="1055003"/>
              <a:ext cx="393112" cy="2078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50709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70" name="フローチャート: 代替処理 169"/>
          <p:cNvSpPr/>
          <p:nvPr/>
        </p:nvSpPr>
        <p:spPr>
          <a:xfrm>
            <a:off x="3755135" y="8661069"/>
            <a:ext cx="576000" cy="576000"/>
          </a:xfrm>
          <a:prstGeom prst="flowChartAlternateProcess">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テキスト ボックス 170"/>
          <p:cNvSpPr txBox="1"/>
          <p:nvPr/>
        </p:nvSpPr>
        <p:spPr>
          <a:xfrm>
            <a:off x="3644291" y="8723761"/>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sp>
        <p:nvSpPr>
          <p:cNvPr id="175" name="正方形/長方形 174"/>
          <p:cNvSpPr/>
          <p:nvPr/>
        </p:nvSpPr>
        <p:spPr>
          <a:xfrm>
            <a:off x="997809" y="7819809"/>
            <a:ext cx="4471416"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市町村民税が課されていないこと</a:t>
            </a:r>
          </a:p>
        </p:txBody>
      </p:sp>
      <p:grpSp>
        <p:nvGrpSpPr>
          <p:cNvPr id="177" name="グループ化 176"/>
          <p:cNvGrpSpPr/>
          <p:nvPr/>
        </p:nvGrpSpPr>
        <p:grpSpPr>
          <a:xfrm>
            <a:off x="490428" y="7808657"/>
            <a:ext cx="576692" cy="227737"/>
            <a:chOff x="507095" y="1055003"/>
            <a:chExt cx="576692" cy="227737"/>
          </a:xfrm>
        </p:grpSpPr>
        <p:sp>
          <p:nvSpPr>
            <p:cNvPr id="211" name="正方形/長方形 210"/>
            <p:cNvSpPr/>
            <p:nvPr/>
          </p:nvSpPr>
          <p:spPr>
            <a:xfrm>
              <a:off x="592213" y="1055003"/>
              <a:ext cx="393112" cy="2078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正方形/長方形 211"/>
            <p:cNvSpPr/>
            <p:nvPr/>
          </p:nvSpPr>
          <p:spPr>
            <a:xfrm>
              <a:off x="50709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213" name="ホームベース 212"/>
          <p:cNvSpPr/>
          <p:nvPr/>
        </p:nvSpPr>
        <p:spPr>
          <a:xfrm>
            <a:off x="576064" y="7558326"/>
            <a:ext cx="1652786" cy="20567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216" name="正方形/長方形 215"/>
          <p:cNvSpPr/>
          <p:nvPr/>
        </p:nvSpPr>
        <p:spPr>
          <a:xfrm>
            <a:off x="585210" y="7540548"/>
            <a:ext cx="1569660"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市町村民税非課税者</a:t>
            </a:r>
          </a:p>
        </p:txBody>
      </p:sp>
      <p:sp>
        <p:nvSpPr>
          <p:cNvPr id="2" name="スライド番号プレースホルダー 1"/>
          <p:cNvSpPr>
            <a:spLocks noGrp="1"/>
          </p:cNvSpPr>
          <p:nvPr>
            <p:ph type="sldNum" sz="quarter" idx="12"/>
          </p:nvPr>
        </p:nvSpPr>
        <p:spPr/>
        <p:txBody>
          <a:bodyPr/>
          <a:lstStyle/>
          <a:p>
            <a:fld id="{C1F4B784-7842-48BD-97F4-60A65E06F705}" type="slidenum">
              <a:rPr kumimoji="1" lang="ja-JP" altLang="en-US" smtClean="0"/>
              <a:t>5</a:t>
            </a:fld>
            <a:endParaRPr kumimoji="1" lang="ja-JP" altLang="en-US"/>
          </a:p>
        </p:txBody>
      </p:sp>
      <p:sp>
        <p:nvSpPr>
          <p:cNvPr id="86" name="正方形/長方形 85"/>
          <p:cNvSpPr/>
          <p:nvPr/>
        </p:nvSpPr>
        <p:spPr>
          <a:xfrm>
            <a:off x="4135489" y="2040122"/>
            <a:ext cx="1875401" cy="276999"/>
          </a:xfrm>
          <a:prstGeom prst="rect">
            <a:avLst/>
          </a:prstGeom>
        </p:spPr>
        <p:txBody>
          <a:bodyPr wrap="square">
            <a:spAutoFit/>
          </a:bodyPr>
          <a:lstStyle/>
          <a:p>
            <a:r>
              <a:rPr lang="en-US" altLang="ja-JP" sz="600" dirty="0">
                <a:solidFill>
                  <a:srgbClr val="000000"/>
                </a:solidFill>
                <a:latin typeface="Meiryo" panose="020B0604030504040204" pitchFamily="50" charset="-128"/>
                <a:ea typeface="Meiryo" panose="020B0604030504040204" pitchFamily="50" charset="-128"/>
              </a:rPr>
              <a:t>※</a:t>
            </a:r>
            <a:r>
              <a:rPr lang="ja-JP" altLang="en-US" sz="600" dirty="0">
                <a:solidFill>
                  <a:srgbClr val="000000"/>
                </a:solidFill>
                <a:latin typeface="Meiryo" panose="020B0604030504040204" pitchFamily="50" charset="-128"/>
                <a:ea typeface="Meiryo" panose="020B0604030504040204" pitchFamily="50" charset="-128"/>
              </a:rPr>
              <a:t>国際出願に係る手数料の場合、日本の特許庁に日本語で国際出願をする場合に対象となります。</a:t>
            </a:r>
            <a:endParaRPr lang="ja-JP" altLang="en-US" sz="600" dirty="0"/>
          </a:p>
        </p:txBody>
      </p:sp>
      <p:sp>
        <p:nvSpPr>
          <p:cNvPr id="93" name="正方形/長方形 92"/>
          <p:cNvSpPr/>
          <p:nvPr/>
        </p:nvSpPr>
        <p:spPr>
          <a:xfrm>
            <a:off x="4135489" y="4946423"/>
            <a:ext cx="1875401" cy="276999"/>
          </a:xfrm>
          <a:prstGeom prst="rect">
            <a:avLst/>
          </a:prstGeom>
        </p:spPr>
        <p:txBody>
          <a:bodyPr wrap="square">
            <a:spAutoFit/>
          </a:bodyPr>
          <a:lstStyle/>
          <a:p>
            <a:r>
              <a:rPr lang="en-US" altLang="ja-JP" sz="600" dirty="0">
                <a:solidFill>
                  <a:srgbClr val="000000"/>
                </a:solidFill>
                <a:latin typeface="Meiryo" panose="020B0604030504040204" pitchFamily="50" charset="-128"/>
                <a:ea typeface="Meiryo" panose="020B0604030504040204" pitchFamily="50" charset="-128"/>
              </a:rPr>
              <a:t>※</a:t>
            </a:r>
            <a:r>
              <a:rPr lang="ja-JP" altLang="en-US" sz="600" dirty="0">
                <a:solidFill>
                  <a:srgbClr val="000000"/>
                </a:solidFill>
                <a:latin typeface="Meiryo" panose="020B0604030504040204" pitchFamily="50" charset="-128"/>
                <a:ea typeface="Meiryo" panose="020B0604030504040204" pitchFamily="50" charset="-128"/>
              </a:rPr>
              <a:t>国際出願に係る手数料の場合、日本の特許庁に日本語で国際出願をする場合に対象となります。</a:t>
            </a:r>
            <a:endParaRPr lang="ja-JP" altLang="en-US" sz="600" dirty="0"/>
          </a:p>
        </p:txBody>
      </p:sp>
    </p:spTree>
    <p:extLst>
      <p:ext uri="{BB962C8B-B14F-4D97-AF65-F5344CB8AC3E}">
        <p14:creationId xmlns:p14="http://schemas.microsoft.com/office/powerpoint/2010/main" val="92613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1" y="-5800"/>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 49"/>
          <p:cNvSpPr/>
          <p:nvPr/>
        </p:nvSpPr>
        <p:spPr>
          <a:xfrm>
            <a:off x="5255455" y="1168749"/>
            <a:ext cx="3312000" cy="3312000"/>
          </a:xfrm>
          <a:prstGeom prst="pie">
            <a:avLst>
              <a:gd name="adj1" fmla="val 5405644"/>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フリーフォーム 48"/>
          <p:cNvSpPr/>
          <p:nvPr/>
        </p:nvSpPr>
        <p:spPr>
          <a:xfrm>
            <a:off x="-18288"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7472" y="219456"/>
            <a:ext cx="6245352" cy="94274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角丸四角形 177"/>
          <p:cNvSpPr/>
          <p:nvPr/>
        </p:nvSpPr>
        <p:spPr>
          <a:xfrm>
            <a:off x="472059" y="625968"/>
            <a:ext cx="6025896" cy="8892936"/>
          </a:xfrm>
          <a:prstGeom prst="roundRect">
            <a:avLst>
              <a:gd name="adj" fmla="val 2398"/>
            </a:avLst>
          </a:prstGeom>
          <a:solidFill>
            <a:schemeClr val="bg1"/>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47472" y="225552"/>
            <a:ext cx="6245352" cy="307848"/>
          </a:xfrm>
          <a:prstGeom prst="rect">
            <a:avLst/>
          </a:prstGeom>
          <a:solidFill>
            <a:srgbClr val="00B050"/>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４．大学・試験研究機関などを対象とした軽減措置</a:t>
            </a:r>
          </a:p>
        </p:txBody>
      </p:sp>
      <p:sp>
        <p:nvSpPr>
          <p:cNvPr id="108" name="角丸四角形 107"/>
          <p:cNvSpPr/>
          <p:nvPr/>
        </p:nvSpPr>
        <p:spPr>
          <a:xfrm>
            <a:off x="570486" y="8167877"/>
            <a:ext cx="5827968" cy="1198885"/>
          </a:xfrm>
          <a:prstGeom prst="roundRect">
            <a:avLst>
              <a:gd name="adj" fmla="val 2398"/>
            </a:avLst>
          </a:prstGeom>
          <a:solidFill>
            <a:schemeClr val="bg1"/>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Rectangle 10"/>
          <p:cNvSpPr>
            <a:spLocks noChangeArrowheads="1"/>
          </p:cNvSpPr>
          <p:nvPr/>
        </p:nvSpPr>
        <p:spPr bwMode="auto">
          <a:xfrm>
            <a:off x="643246" y="9063641"/>
            <a:ext cx="5202262" cy="288845"/>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ctr"/>
          <a:lstStyle/>
          <a:p>
            <a:pPr>
              <a:spcBef>
                <a:spcPct val="50000"/>
              </a:spcBef>
            </a:pPr>
            <a:endParaRPr lang="ja-JP" altLang="en-US" sz="800" dirty="0">
              <a:solidFill>
                <a:srgbClr val="000000"/>
              </a:solidFill>
              <a:latin typeface="メイリオ" panose="020B0604030504040204" pitchFamily="50" charset="-128"/>
              <a:ea typeface="メイリオ" panose="020B0604030504040204" pitchFamily="50" charset="-128"/>
            </a:endParaRPr>
          </a:p>
        </p:txBody>
      </p:sp>
      <p:sp>
        <p:nvSpPr>
          <p:cNvPr id="119" name="Rectangle 10"/>
          <p:cNvSpPr>
            <a:spLocks noChangeArrowheads="1"/>
          </p:cNvSpPr>
          <p:nvPr/>
        </p:nvSpPr>
        <p:spPr bwMode="auto">
          <a:xfrm>
            <a:off x="664163" y="1780111"/>
            <a:ext cx="3672585" cy="747702"/>
          </a:xfrm>
          <a:prstGeom prst="rect">
            <a:avLst/>
          </a:prstGeom>
          <a:noFill/>
          <a:ln w="28575">
            <a:noFill/>
            <a:miter lim="800000"/>
            <a:headEnd/>
            <a:tailEnd/>
          </a:ln>
          <a:effectLst/>
          <a:extLst>
            <a:ext uri="{AF507438-7753-43E0-B8FC-AC1667EBCBE1}">
              <a14:hiddenEffects xmlns:a14="http://schemas.microsoft.com/office/drawing/2010/main">
                <a:effectLst>
                  <a:outerShdw dist="17961" dir="2700000" algn="ctr" rotWithShape="0">
                    <a:schemeClr val="hlink">
                      <a:gamma/>
                      <a:shade val="60000"/>
                      <a:invGamma/>
                    </a:schemeClr>
                  </a:outerShdw>
                </a:effectLst>
              </a14:hiddenEffects>
            </a:ext>
          </a:extLst>
        </p:spPr>
        <p:txBody>
          <a:bodyPr wrap="square" lIns="792000" tIns="43533" rIns="108000" bIns="36000" anchor="t"/>
          <a:lstStyle/>
          <a:p>
            <a:pPr lvl="0" fontAlgn="ctr">
              <a:defRPr/>
            </a:pPr>
            <a:endParaRPr lang="en-US" altLang="zh-TW" sz="800" dirty="0">
              <a:latin typeface="Meiryo UI" panose="020B0604030504040204" pitchFamily="50" charset="-128"/>
              <a:ea typeface="Meiryo UI" panose="020B0604030504040204" pitchFamily="50" charset="-128"/>
            </a:endParaRPr>
          </a:p>
        </p:txBody>
      </p:sp>
      <p:graphicFrame>
        <p:nvGraphicFramePr>
          <p:cNvPr id="142" name="表 141"/>
          <p:cNvGraphicFramePr>
            <a:graphicFrameLocks noGrp="1"/>
          </p:cNvGraphicFramePr>
          <p:nvPr>
            <p:extLst>
              <p:ext uri="{D42A27DB-BD31-4B8C-83A1-F6EECF244321}">
                <p14:modId xmlns:p14="http://schemas.microsoft.com/office/powerpoint/2010/main" val="1962977562"/>
              </p:ext>
            </p:extLst>
          </p:nvPr>
        </p:nvGraphicFramePr>
        <p:xfrm>
          <a:off x="3462785" y="8250835"/>
          <a:ext cx="2841484" cy="1066800"/>
        </p:xfrm>
        <a:graphic>
          <a:graphicData uri="http://schemas.openxmlformats.org/drawingml/2006/table">
            <a:tbl>
              <a:tblPr firstRow="1" bandRow="1">
                <a:tableStyleId>{5940675A-B579-460E-94D1-54222C63F5DA}</a:tableStyleId>
              </a:tblPr>
              <a:tblGrid>
                <a:gridCol w="1277860">
                  <a:extLst>
                    <a:ext uri="{9D8B030D-6E8A-4147-A177-3AD203B41FA5}">
                      <a16:colId xmlns:a16="http://schemas.microsoft.com/office/drawing/2014/main" xmlns="" val="169354147"/>
                    </a:ext>
                  </a:extLst>
                </a:gridCol>
                <a:gridCol w="1563624">
                  <a:extLst>
                    <a:ext uri="{9D8B030D-6E8A-4147-A177-3AD203B41FA5}">
                      <a16:colId xmlns:a16="http://schemas.microsoft.com/office/drawing/2014/main" xmlns="" val="567691207"/>
                    </a:ext>
                  </a:extLst>
                </a:gridCol>
              </a:tblGrid>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＜国際出願＞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63490689"/>
                  </a:ext>
                </a:extLst>
              </a:tr>
              <a:tr h="123705">
                <a:tc>
                  <a:txBody>
                    <a:bodyPr/>
                    <a:lstStyle/>
                    <a:p>
                      <a:r>
                        <a:rPr kumimoji="1" lang="ja-JP" altLang="en-US" sz="800" dirty="0">
                          <a:latin typeface="Meiryo UI" panose="020B0604030504040204" pitchFamily="50" charset="-128"/>
                          <a:ea typeface="Meiryo UI" panose="020B0604030504040204" pitchFamily="50" charset="-128"/>
                        </a:rPr>
                        <a:t>送付手数料・調査手数料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0049853"/>
                  </a:ext>
                </a:extLst>
              </a:tr>
              <a:tr h="123705">
                <a:tc>
                  <a:txBody>
                    <a:bodyPr/>
                    <a:lstStyle/>
                    <a:p>
                      <a:r>
                        <a:rPr kumimoji="1" lang="zh-TW" altLang="en-US" sz="800" dirty="0">
                          <a:latin typeface="Meiryo UI" panose="020B0604030504040204" pitchFamily="50" charset="-128"/>
                          <a:ea typeface="Meiryo UI" panose="020B0604030504040204" pitchFamily="50" charset="-128"/>
                        </a:rPr>
                        <a:t>予備審査手数料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060817"/>
                  </a:ext>
                </a:extLst>
              </a:tr>
              <a:tr h="123705">
                <a:tc>
                  <a:txBody>
                    <a:bodyPr/>
                    <a:lstStyle/>
                    <a:p>
                      <a:r>
                        <a:rPr lang="ja-JP" altLang="en-US" sz="800" dirty="0">
                          <a:latin typeface="Meiryo UI" panose="020B0604030504040204" pitchFamily="50" charset="-128"/>
                          <a:ea typeface="Meiryo UI" panose="020B0604030504040204" pitchFamily="50" charset="-128"/>
                        </a:rPr>
                        <a:t>国際出願手数料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ja-JP" sz="800" b="1" u="sng"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19478822"/>
                  </a:ext>
                </a:extLst>
              </a:tr>
              <a:tr h="1237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取扱手数料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：納付金額の</a:t>
                      </a:r>
                      <a:r>
                        <a:rPr lang="en-US" altLang="ja-JP" sz="800" b="1" u="sng"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相当額を交付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63498744"/>
                  </a:ext>
                </a:extLst>
              </a:tr>
            </a:tbl>
          </a:graphicData>
        </a:graphic>
      </p:graphicFrame>
      <p:sp>
        <p:nvSpPr>
          <p:cNvPr id="143" name="正方形/長方形 142"/>
          <p:cNvSpPr/>
          <p:nvPr/>
        </p:nvSpPr>
        <p:spPr>
          <a:xfrm>
            <a:off x="933830" y="959094"/>
            <a:ext cx="5672991" cy="707886"/>
          </a:xfrm>
          <a:prstGeom prst="rect">
            <a:avLst/>
          </a:prstGeom>
        </p:spPr>
        <p:txBody>
          <a:bodyPr wrap="square">
            <a:spAutoFit/>
          </a:bodyPr>
          <a:lstStyle/>
          <a:p>
            <a:pPr>
              <a:spcBef>
                <a:spcPts val="0"/>
              </a:spcBef>
            </a:pPr>
            <a:r>
              <a:rPr lang="en-US" altLang="ja-JP" sz="800" dirty="0">
                <a:solidFill>
                  <a:srgbClr val="000000"/>
                </a:solidFill>
                <a:latin typeface="メイリオ" panose="020B0604030504040204" pitchFamily="50" charset="-128"/>
                <a:ea typeface="メイリオ" panose="020B0604030504040204" pitchFamily="50" charset="-128"/>
              </a:rPr>
              <a:t>①</a:t>
            </a:r>
            <a:r>
              <a:rPr lang="ja-JP" altLang="en-US" sz="800" dirty="0">
                <a:solidFill>
                  <a:srgbClr val="000000"/>
                </a:solidFill>
                <a:latin typeface="メイリオ" panose="020B0604030504040204" pitchFamily="50" charset="-128"/>
                <a:ea typeface="メイリオ" panose="020B0604030504040204" pitchFamily="50" charset="-128"/>
              </a:rPr>
              <a:t>大学の学長、副学長、学部長、教授、准教授、助教、講師、助手又はその他の職員のうち専ら研究に従事する者</a:t>
            </a:r>
            <a:endParaRPr lang="en-US" altLang="ja-JP" sz="800" dirty="0">
              <a:solidFill>
                <a:srgbClr val="000000"/>
              </a:solidFill>
              <a:latin typeface="メイリオ" panose="020B0604030504040204" pitchFamily="50" charset="-128"/>
              <a:ea typeface="メイリオ" panose="020B0604030504040204" pitchFamily="50" charset="-128"/>
            </a:endParaRPr>
          </a:p>
          <a:p>
            <a:pPr>
              <a:spcBef>
                <a:spcPts val="0"/>
              </a:spcBef>
            </a:pPr>
            <a:r>
              <a:rPr lang="ja-JP" altLang="en-US" sz="800" b="1" dirty="0">
                <a:solidFill>
                  <a:srgbClr val="FF0000"/>
                </a:solidFill>
                <a:latin typeface="メイリオ" panose="020B0604030504040204" pitchFamily="50" charset="-128"/>
                <a:ea typeface="メイリオ" panose="020B0604030504040204" pitchFamily="50" charset="-128"/>
              </a:rPr>
              <a:t>または</a:t>
            </a:r>
            <a:endParaRPr lang="en-US" altLang="ja-JP" sz="800" b="1" dirty="0">
              <a:solidFill>
                <a:srgbClr val="FF0000"/>
              </a:solidFill>
              <a:latin typeface="メイリオ" panose="020B0604030504040204" pitchFamily="50" charset="-128"/>
              <a:ea typeface="メイリオ" panose="020B0604030504040204" pitchFamily="50" charset="-128"/>
            </a:endParaRPr>
          </a:p>
          <a:p>
            <a:pPr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②高専の校長、教授、准教授、助教、講師、助手又はその他の職員のうち専ら研究に従事する者</a:t>
            </a:r>
            <a:endParaRPr lang="en-US" altLang="ja-JP" sz="800" dirty="0">
              <a:solidFill>
                <a:srgbClr val="000000"/>
              </a:solidFill>
              <a:latin typeface="メイリオ" panose="020B0604030504040204" pitchFamily="50" charset="-128"/>
              <a:ea typeface="メイリオ" panose="020B0604030504040204" pitchFamily="50" charset="-128"/>
            </a:endParaRPr>
          </a:p>
          <a:p>
            <a:pPr>
              <a:spcBef>
                <a:spcPts val="0"/>
              </a:spcBef>
            </a:pPr>
            <a:r>
              <a:rPr lang="ja-JP" altLang="en-US" sz="800" b="1" dirty="0">
                <a:solidFill>
                  <a:srgbClr val="FF0000"/>
                </a:solidFill>
                <a:latin typeface="メイリオ" panose="020B0604030504040204" pitchFamily="50" charset="-128"/>
                <a:ea typeface="メイリオ" panose="020B0604030504040204" pitchFamily="50" charset="-128"/>
              </a:rPr>
              <a:t>または</a:t>
            </a:r>
            <a:endParaRPr lang="en-US" altLang="ja-JP" sz="800" b="1" dirty="0">
              <a:solidFill>
                <a:srgbClr val="FF0000"/>
              </a:solidFill>
              <a:latin typeface="メイリオ" panose="020B0604030504040204" pitchFamily="50" charset="-128"/>
              <a:ea typeface="メイリオ" panose="020B0604030504040204" pitchFamily="50" charset="-128"/>
            </a:endParaRPr>
          </a:p>
          <a:p>
            <a:pPr eaLnBrk="0" fontAlgn="base" hangingPunct="0">
              <a:spcBef>
                <a:spcPts val="0"/>
              </a:spcBef>
              <a:spcAft>
                <a:spcPct val="0"/>
              </a:spcAft>
            </a:pPr>
            <a:r>
              <a:rPr lang="ja-JP" altLang="en-US" sz="800" dirty="0">
                <a:solidFill>
                  <a:srgbClr val="000000"/>
                </a:solidFill>
                <a:latin typeface="メイリオ" panose="020B0604030504040204" pitchFamily="50" charset="-128"/>
                <a:ea typeface="メイリオ" panose="020B0604030504040204" pitchFamily="50" charset="-128"/>
              </a:rPr>
              <a:t>③</a:t>
            </a:r>
            <a:r>
              <a:rPr lang="ja-JP" altLang="en-US" sz="800" dirty="0">
                <a:latin typeface="メイリオ" panose="020B0604030504040204" pitchFamily="50" charset="-128"/>
                <a:ea typeface="メイリオ" panose="020B0604030504040204" pitchFamily="50" charset="-128"/>
              </a:rPr>
              <a:t>大学共同利用機関法人</a:t>
            </a:r>
            <a:r>
              <a:rPr lang="ja-JP" altLang="en-US" sz="800" dirty="0">
                <a:solidFill>
                  <a:srgbClr val="000000"/>
                </a:solidFill>
                <a:latin typeface="メイリオ" panose="020B0604030504040204" pitchFamily="50" charset="-128"/>
                <a:ea typeface="メイリオ" panose="020B0604030504040204" pitchFamily="50" charset="-128"/>
              </a:rPr>
              <a:t>の長又はその職員のうち専ら研究に従事する者</a:t>
            </a:r>
          </a:p>
        </p:txBody>
      </p:sp>
      <p:sp>
        <p:nvSpPr>
          <p:cNvPr id="164" name="ホームベース 163"/>
          <p:cNvSpPr/>
          <p:nvPr/>
        </p:nvSpPr>
        <p:spPr>
          <a:xfrm>
            <a:off x="566548" y="690848"/>
            <a:ext cx="1171765" cy="205672"/>
          </a:xfrm>
          <a:prstGeom prst="homePlate">
            <a:avLst/>
          </a:prstGeom>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65" name="正方形/長方形 164"/>
          <p:cNvSpPr/>
          <p:nvPr/>
        </p:nvSpPr>
        <p:spPr>
          <a:xfrm>
            <a:off x="575691" y="673070"/>
            <a:ext cx="1107996"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大学等研究者</a:t>
            </a:r>
          </a:p>
        </p:txBody>
      </p:sp>
      <p:grpSp>
        <p:nvGrpSpPr>
          <p:cNvPr id="166" name="グループ化 165"/>
          <p:cNvGrpSpPr/>
          <p:nvPr/>
        </p:nvGrpSpPr>
        <p:grpSpPr>
          <a:xfrm>
            <a:off x="482964" y="951752"/>
            <a:ext cx="576692" cy="227737"/>
            <a:chOff x="502015" y="1055003"/>
            <a:chExt cx="576692" cy="227737"/>
          </a:xfrm>
        </p:grpSpPr>
        <p:sp>
          <p:nvSpPr>
            <p:cNvPr id="167" name="正方形/長方形 166"/>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5020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72" name="フローチャート: 代替処理 171"/>
          <p:cNvSpPr/>
          <p:nvPr/>
        </p:nvSpPr>
        <p:spPr>
          <a:xfrm>
            <a:off x="795700" y="8502786"/>
            <a:ext cx="576000" cy="576000"/>
          </a:xfrm>
          <a:prstGeom prst="flowChartAlternateProcess">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テキスト ボックス 172"/>
          <p:cNvSpPr txBox="1"/>
          <p:nvPr/>
        </p:nvSpPr>
        <p:spPr>
          <a:xfrm>
            <a:off x="684856" y="8565478"/>
            <a:ext cx="797688" cy="461665"/>
          </a:xfrm>
          <a:prstGeom prst="rect">
            <a:avLst/>
          </a:prstGeom>
          <a:noFill/>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措置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内容</a:t>
            </a:r>
          </a:p>
        </p:txBody>
      </p:sp>
      <p:graphicFrame>
        <p:nvGraphicFramePr>
          <p:cNvPr id="174" name="表 173"/>
          <p:cNvGraphicFramePr>
            <a:graphicFrameLocks noGrp="1"/>
          </p:cNvGraphicFramePr>
          <p:nvPr>
            <p:extLst>
              <p:ext uri="{D42A27DB-BD31-4B8C-83A1-F6EECF244321}">
                <p14:modId xmlns:p14="http://schemas.microsoft.com/office/powerpoint/2010/main" val="3056026631"/>
              </p:ext>
            </p:extLst>
          </p:nvPr>
        </p:nvGraphicFramePr>
        <p:xfrm>
          <a:off x="1506605" y="8249574"/>
          <a:ext cx="1956180" cy="640080"/>
        </p:xfrm>
        <a:graphic>
          <a:graphicData uri="http://schemas.openxmlformats.org/drawingml/2006/table">
            <a:tbl>
              <a:tblPr firstRow="1" bandRow="1">
                <a:tableStyleId>{5940675A-B579-460E-94D1-54222C63F5DA}</a:tableStyleId>
              </a:tblPr>
              <a:tblGrid>
                <a:gridCol w="1024608">
                  <a:extLst>
                    <a:ext uri="{9D8B030D-6E8A-4147-A177-3AD203B41FA5}">
                      <a16:colId xmlns:a16="http://schemas.microsoft.com/office/drawing/2014/main" xmlns="" val="2812266437"/>
                    </a:ext>
                  </a:extLst>
                </a:gridCol>
                <a:gridCol w="931572">
                  <a:extLst>
                    <a:ext uri="{9D8B030D-6E8A-4147-A177-3AD203B41FA5}">
                      <a16:colId xmlns:a16="http://schemas.microsoft.com/office/drawing/2014/main" xmlns="" val="1629220888"/>
                    </a:ext>
                  </a:extLst>
                </a:gridCol>
              </a:tblGrid>
              <a:tr h="123705">
                <a:tc>
                  <a:txBody>
                    <a:bodyPr/>
                    <a:lstStyle/>
                    <a:p>
                      <a:r>
                        <a:rPr kumimoji="1" lang="ja-JP" altLang="en-US" sz="800" dirty="0">
                          <a:latin typeface="Meiryo UI" panose="020B0604030504040204" pitchFamily="50" charset="-128"/>
                          <a:ea typeface="Meiryo UI" panose="020B0604030504040204" pitchFamily="50" charset="-128"/>
                        </a:rPr>
                        <a:t>＜国内出願＞</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41129140"/>
                  </a:ext>
                </a:extLst>
              </a:tr>
              <a:tr h="123705">
                <a:tc>
                  <a:txBody>
                    <a:bodyPr/>
                    <a:lstStyle/>
                    <a:p>
                      <a:r>
                        <a:rPr lang="ja-JP" altLang="en-US" sz="800" dirty="0">
                          <a:latin typeface="Meiryo UI" panose="020B0604030504040204" pitchFamily="50" charset="-128"/>
                          <a:ea typeface="Meiryo UI" panose="020B0604030504040204" pitchFamily="50" charset="-128"/>
                        </a:rPr>
                        <a:t>出願</a:t>
                      </a:r>
                      <a:r>
                        <a:rPr lang="zh-TW" altLang="en-US" sz="800" dirty="0">
                          <a:latin typeface="Meiryo UI" panose="020B0604030504040204" pitchFamily="50" charset="-128"/>
                          <a:ea typeface="Meiryo UI" panose="020B0604030504040204" pitchFamily="50" charset="-128"/>
                        </a:rPr>
                        <a:t>審査請求料</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19408491"/>
                  </a:ext>
                </a:extLst>
              </a:tr>
              <a:tr h="123705">
                <a:tc>
                  <a:txBody>
                    <a:bodyPr/>
                    <a:lstStyle/>
                    <a:p>
                      <a:r>
                        <a:rPr lang="zh-TW" altLang="en-US" sz="800" dirty="0">
                          <a:latin typeface="Meiryo UI" panose="020B0604030504040204" pitchFamily="50" charset="-128"/>
                          <a:ea typeface="Meiryo UI" panose="020B0604030504040204" pitchFamily="50" charset="-128"/>
                        </a:rPr>
                        <a:t>特許料（</a:t>
                      </a:r>
                      <a:r>
                        <a:rPr lang="en-US" altLang="ja-JP" sz="800" dirty="0">
                          <a:latin typeface="Meiryo UI" panose="020B0604030504040204" pitchFamily="50" charset="-128"/>
                          <a:ea typeface="Meiryo UI" panose="020B0604030504040204" pitchFamily="50" charset="-128"/>
                        </a:rPr>
                        <a:t>1~10</a:t>
                      </a:r>
                      <a:r>
                        <a:rPr lang="zh-TW" altLang="en-US" sz="800" dirty="0">
                          <a:latin typeface="Meiryo UI" panose="020B0604030504040204" pitchFamily="50" charset="-128"/>
                          <a:ea typeface="Meiryo UI" panose="020B0604030504040204" pitchFamily="50" charset="-128"/>
                        </a:rPr>
                        <a:t>年）</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800" dirty="0">
                          <a:latin typeface="Meiryo UI" panose="020B0604030504040204" pitchFamily="50" charset="-128"/>
                          <a:ea typeface="Meiryo UI" panose="020B0604030504040204" pitchFamily="50" charset="-128"/>
                        </a:rPr>
                        <a:t>：</a:t>
                      </a:r>
                      <a:r>
                        <a:rPr lang="en-US" altLang="ja-JP" sz="800" b="1" u="sng" dirty="0">
                          <a:latin typeface="Meiryo UI" panose="020B0604030504040204" pitchFamily="50" charset="-128"/>
                          <a:ea typeface="Meiryo UI" panose="020B0604030504040204" pitchFamily="50" charset="-128"/>
                        </a:rPr>
                        <a:t>1/2</a:t>
                      </a:r>
                      <a:r>
                        <a:rPr lang="ja-JP" altLang="en-US" sz="800" b="0" u="none" dirty="0">
                          <a:latin typeface="Meiryo UI" panose="020B0604030504040204" pitchFamily="50" charset="-128"/>
                          <a:ea typeface="Meiryo UI" panose="020B0604030504040204" pitchFamily="50" charset="-128"/>
                        </a:rPr>
                        <a:t>に</a:t>
                      </a:r>
                      <a:r>
                        <a:rPr lang="zh-TW" altLang="en-US" sz="800" dirty="0">
                          <a:latin typeface="Meiryo UI" panose="020B0604030504040204" pitchFamily="50" charset="-128"/>
                          <a:ea typeface="Meiryo UI" panose="020B0604030504040204" pitchFamily="50" charset="-128"/>
                        </a:rPr>
                        <a:t>軽減</a:t>
                      </a:r>
                      <a:endParaRPr kumimoji="1" lang="ja-JP" altLang="en-US" sz="8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5740760"/>
                  </a:ext>
                </a:extLst>
              </a:tr>
            </a:tbl>
          </a:graphicData>
        </a:graphic>
      </p:graphicFrame>
      <p:sp>
        <p:nvSpPr>
          <p:cNvPr id="64" name="ホームベース 63"/>
          <p:cNvSpPr/>
          <p:nvPr/>
        </p:nvSpPr>
        <p:spPr>
          <a:xfrm>
            <a:off x="566547" y="1786238"/>
            <a:ext cx="697778" cy="205672"/>
          </a:xfrm>
          <a:prstGeom prst="homePlate">
            <a:avLst/>
          </a:prstGeom>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65" name="正方形/長方形 64"/>
          <p:cNvSpPr/>
          <p:nvPr/>
        </p:nvSpPr>
        <p:spPr>
          <a:xfrm>
            <a:off x="575689" y="1768460"/>
            <a:ext cx="646331"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大学等</a:t>
            </a:r>
          </a:p>
        </p:txBody>
      </p:sp>
      <p:grpSp>
        <p:nvGrpSpPr>
          <p:cNvPr id="66" name="グループ化 65"/>
          <p:cNvGrpSpPr/>
          <p:nvPr/>
        </p:nvGrpSpPr>
        <p:grpSpPr>
          <a:xfrm>
            <a:off x="482956" y="2037620"/>
            <a:ext cx="576692" cy="227737"/>
            <a:chOff x="502015" y="1055003"/>
            <a:chExt cx="576692" cy="227737"/>
          </a:xfrm>
        </p:grpSpPr>
        <p:sp>
          <p:nvSpPr>
            <p:cNvPr id="67" name="正方形/長方形 66"/>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50201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70" name="正方形/長方形 69"/>
          <p:cNvSpPr/>
          <p:nvPr/>
        </p:nvSpPr>
        <p:spPr>
          <a:xfrm>
            <a:off x="933825" y="2049717"/>
            <a:ext cx="2182756" cy="461665"/>
          </a:xfrm>
          <a:prstGeom prst="rect">
            <a:avLst/>
          </a:prstGeom>
        </p:spPr>
        <p:txBody>
          <a:bodyPr wrap="square">
            <a:spAutoFit/>
          </a:bodyPr>
          <a:lstStyle/>
          <a:p>
            <a:pPr>
              <a:spcBef>
                <a:spcPts val="0"/>
              </a:spcBef>
            </a:pPr>
            <a:r>
              <a:rPr lang="en-US" altLang="ja-JP" sz="800" dirty="0">
                <a:solidFill>
                  <a:srgbClr val="000000"/>
                </a:solidFill>
                <a:latin typeface="メイリオ" panose="020B0604030504040204" pitchFamily="50" charset="-128"/>
                <a:ea typeface="メイリオ" panose="020B0604030504040204" pitchFamily="50" charset="-128"/>
              </a:rPr>
              <a:t>①</a:t>
            </a:r>
            <a:r>
              <a:rPr lang="ja-JP" altLang="en-US" sz="800" dirty="0">
                <a:solidFill>
                  <a:srgbClr val="000000"/>
                </a:solidFill>
                <a:latin typeface="メイリオ" panose="020B0604030504040204" pitchFamily="50" charset="-128"/>
                <a:ea typeface="メイリオ" panose="020B0604030504040204" pitchFamily="50" charset="-128"/>
              </a:rPr>
              <a:t>大学若しくは高等専門学校を設置する者</a:t>
            </a:r>
            <a:endParaRPr lang="en-US" altLang="ja-JP" sz="800" dirty="0">
              <a:solidFill>
                <a:srgbClr val="000000"/>
              </a:solidFill>
              <a:latin typeface="メイリオ" panose="020B0604030504040204" pitchFamily="50" charset="-128"/>
              <a:ea typeface="メイリオ" panose="020B0604030504040204" pitchFamily="50" charset="-128"/>
            </a:endParaRPr>
          </a:p>
          <a:p>
            <a:r>
              <a:rPr lang="ja-JP" altLang="en-US" sz="800" b="1" dirty="0">
                <a:solidFill>
                  <a:srgbClr val="FF0000"/>
                </a:solidFill>
                <a:latin typeface="メイリオ" panose="020B0604030504040204" pitchFamily="50" charset="-128"/>
                <a:ea typeface="メイリオ" panose="020B0604030504040204" pitchFamily="50" charset="-128"/>
              </a:rPr>
              <a:t>または</a:t>
            </a:r>
            <a:endParaRPr lang="en-US" altLang="ja-JP" sz="800" b="1" dirty="0">
              <a:solidFill>
                <a:srgbClr val="FF0000"/>
              </a:solidFill>
              <a:latin typeface="メイリオ" panose="020B0604030504040204" pitchFamily="50" charset="-128"/>
              <a:ea typeface="メイリオ" panose="020B0604030504040204" pitchFamily="50" charset="-128"/>
            </a:endParaRPr>
          </a:p>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②大学共同利用機関法人</a:t>
            </a:r>
          </a:p>
        </p:txBody>
      </p:sp>
      <p:sp>
        <p:nvSpPr>
          <p:cNvPr id="71" name="ホームベース 70"/>
          <p:cNvSpPr/>
          <p:nvPr/>
        </p:nvSpPr>
        <p:spPr>
          <a:xfrm>
            <a:off x="574167" y="2616818"/>
            <a:ext cx="864108" cy="205672"/>
          </a:xfrm>
          <a:prstGeom prst="homePlate">
            <a:avLst/>
          </a:prstGeom>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72" name="正方形/長方形 71"/>
          <p:cNvSpPr/>
          <p:nvPr/>
        </p:nvSpPr>
        <p:spPr>
          <a:xfrm>
            <a:off x="583309" y="2599040"/>
            <a:ext cx="807657"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承認</a:t>
            </a:r>
            <a:r>
              <a:rPr lang="en-US" altLang="ja-JP" sz="1200" b="1" dirty="0">
                <a:solidFill>
                  <a:schemeClr val="bg1"/>
                </a:solidFill>
                <a:latin typeface="メイリオ" panose="020B0604030504040204" pitchFamily="50" charset="-128"/>
                <a:ea typeface="メイリオ" panose="020B0604030504040204" pitchFamily="50" charset="-128"/>
              </a:rPr>
              <a:t>TLO</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grpSp>
        <p:nvGrpSpPr>
          <p:cNvPr id="73" name="グループ化 72"/>
          <p:cNvGrpSpPr/>
          <p:nvPr/>
        </p:nvGrpSpPr>
        <p:grpSpPr>
          <a:xfrm>
            <a:off x="496926" y="2868200"/>
            <a:ext cx="576692" cy="227737"/>
            <a:chOff x="508365" y="1055003"/>
            <a:chExt cx="576692" cy="227737"/>
          </a:xfrm>
        </p:grpSpPr>
        <p:sp>
          <p:nvSpPr>
            <p:cNvPr id="74" name="正方形/長方形 73"/>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50836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76" name="正方形/長方形 75"/>
          <p:cNvSpPr/>
          <p:nvPr/>
        </p:nvSpPr>
        <p:spPr>
          <a:xfrm>
            <a:off x="941444" y="2880297"/>
            <a:ext cx="5362825" cy="33855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大学等における技術に関する研究成果の民間事業者への移転の促進に関する法律（</a:t>
            </a:r>
            <a:r>
              <a:rPr lang="en-US" altLang="ja-JP" sz="800" dirty="0">
                <a:solidFill>
                  <a:srgbClr val="000000"/>
                </a:solidFill>
                <a:latin typeface="メイリオ" panose="020B0604030504040204" pitchFamily="50" charset="-128"/>
                <a:ea typeface="メイリオ" panose="020B0604030504040204" pitchFamily="50" charset="-128"/>
              </a:rPr>
              <a:t>TLO</a:t>
            </a:r>
            <a:r>
              <a:rPr lang="ja-JP" altLang="en-US" sz="800" dirty="0">
                <a:solidFill>
                  <a:srgbClr val="000000"/>
                </a:solidFill>
                <a:latin typeface="メイリオ" panose="020B0604030504040204" pitchFamily="50" charset="-128"/>
                <a:ea typeface="メイリオ" panose="020B0604030504040204" pitchFamily="50" charset="-128"/>
              </a:rPr>
              <a:t>法）第</a:t>
            </a:r>
            <a:r>
              <a:rPr lang="en-US" altLang="ja-JP" sz="800" dirty="0">
                <a:solidFill>
                  <a:srgbClr val="000000"/>
                </a:solidFill>
                <a:latin typeface="メイリオ" panose="020B0604030504040204" pitchFamily="50" charset="-128"/>
                <a:ea typeface="メイリオ" panose="020B0604030504040204" pitchFamily="50" charset="-128"/>
              </a:rPr>
              <a:t>4</a:t>
            </a:r>
            <a:r>
              <a:rPr lang="ja-JP" altLang="en-US" sz="800" dirty="0">
                <a:solidFill>
                  <a:srgbClr val="000000"/>
                </a:solidFill>
                <a:latin typeface="メイリオ" panose="020B0604030504040204" pitchFamily="50" charset="-128"/>
                <a:ea typeface="メイリオ" panose="020B0604030504040204" pitchFamily="50" charset="-128"/>
              </a:rPr>
              <a:t>条第</a:t>
            </a:r>
            <a:r>
              <a:rPr lang="en-US" altLang="ja-JP" sz="800" dirty="0">
                <a:solidFill>
                  <a:srgbClr val="000000"/>
                </a:solidFill>
                <a:latin typeface="メイリオ" panose="020B0604030504040204" pitchFamily="50" charset="-128"/>
                <a:ea typeface="メイリオ" panose="020B0604030504040204" pitchFamily="50" charset="-128"/>
              </a:rPr>
              <a:t>1</a:t>
            </a:r>
            <a:r>
              <a:rPr lang="ja-JP" altLang="en-US" sz="800" dirty="0">
                <a:solidFill>
                  <a:srgbClr val="000000"/>
                </a:solidFill>
                <a:latin typeface="メイリオ" panose="020B0604030504040204" pitchFamily="50" charset="-128"/>
                <a:ea typeface="メイリオ" panose="020B0604030504040204" pitchFamily="50" charset="-128"/>
              </a:rPr>
              <a:t>項の承認を受けた実施計画に係る同法第</a:t>
            </a:r>
            <a:r>
              <a:rPr lang="en-US" altLang="ja-JP" sz="800" dirty="0">
                <a:solidFill>
                  <a:srgbClr val="000000"/>
                </a:solidFill>
                <a:latin typeface="メイリオ" panose="020B0604030504040204" pitchFamily="50" charset="-128"/>
                <a:ea typeface="メイリオ" panose="020B0604030504040204" pitchFamily="50" charset="-128"/>
              </a:rPr>
              <a:t>2</a:t>
            </a:r>
            <a:r>
              <a:rPr lang="ja-JP" altLang="en-US" sz="800" dirty="0">
                <a:solidFill>
                  <a:srgbClr val="000000"/>
                </a:solidFill>
                <a:latin typeface="メイリオ" panose="020B0604030504040204" pitchFamily="50" charset="-128"/>
                <a:ea typeface="メイリオ" panose="020B0604030504040204" pitchFamily="50" charset="-128"/>
              </a:rPr>
              <a:t>条第</a:t>
            </a:r>
            <a:r>
              <a:rPr lang="en-US" altLang="ja-JP" sz="800" dirty="0">
                <a:solidFill>
                  <a:srgbClr val="000000"/>
                </a:solidFill>
                <a:latin typeface="メイリオ" panose="020B0604030504040204" pitchFamily="50" charset="-128"/>
                <a:ea typeface="メイリオ" panose="020B0604030504040204" pitchFamily="50" charset="-128"/>
              </a:rPr>
              <a:t>1</a:t>
            </a:r>
            <a:r>
              <a:rPr lang="ja-JP" altLang="en-US" sz="800" dirty="0">
                <a:solidFill>
                  <a:srgbClr val="000000"/>
                </a:solidFill>
                <a:latin typeface="メイリオ" panose="020B0604030504040204" pitchFamily="50" charset="-128"/>
                <a:ea typeface="メイリオ" panose="020B0604030504040204" pitchFamily="50" charset="-128"/>
              </a:rPr>
              <a:t>項に規定する特定大学技術移転事業を実施する者</a:t>
            </a:r>
            <a:endParaRPr lang="en-US" altLang="ja-JP" sz="800" dirty="0">
              <a:solidFill>
                <a:srgbClr val="000000"/>
              </a:solidFill>
              <a:latin typeface="メイリオ" panose="020B0604030504040204" pitchFamily="50" charset="-128"/>
              <a:ea typeface="メイリオ" panose="020B0604030504040204" pitchFamily="50" charset="-128"/>
            </a:endParaRPr>
          </a:p>
        </p:txBody>
      </p:sp>
      <p:sp>
        <p:nvSpPr>
          <p:cNvPr id="77" name="ホームベース 76"/>
          <p:cNvSpPr/>
          <p:nvPr/>
        </p:nvSpPr>
        <p:spPr>
          <a:xfrm>
            <a:off x="574168" y="3363578"/>
            <a:ext cx="1164145" cy="205672"/>
          </a:xfrm>
          <a:prstGeom prst="homePlate">
            <a:avLst/>
          </a:prstGeom>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78" name="正方形/長方形 77"/>
          <p:cNvSpPr/>
          <p:nvPr/>
        </p:nvSpPr>
        <p:spPr>
          <a:xfrm>
            <a:off x="583309" y="3345800"/>
            <a:ext cx="1107996"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独立行政法人</a:t>
            </a:r>
          </a:p>
        </p:txBody>
      </p:sp>
      <p:grpSp>
        <p:nvGrpSpPr>
          <p:cNvPr id="79" name="グループ化 78"/>
          <p:cNvGrpSpPr/>
          <p:nvPr/>
        </p:nvGrpSpPr>
        <p:grpSpPr>
          <a:xfrm>
            <a:off x="496926" y="3614960"/>
            <a:ext cx="576692" cy="227737"/>
            <a:chOff x="508365" y="1055003"/>
            <a:chExt cx="576692" cy="227737"/>
          </a:xfrm>
        </p:grpSpPr>
        <p:sp>
          <p:nvSpPr>
            <p:cNvPr id="80" name="正方形/長方形 79"/>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50836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82" name="正方形/長方形 81"/>
          <p:cNvSpPr/>
          <p:nvPr/>
        </p:nvSpPr>
        <p:spPr>
          <a:xfrm>
            <a:off x="941444" y="3627057"/>
            <a:ext cx="5475679" cy="215444"/>
          </a:xfrm>
          <a:prstGeom prst="rect">
            <a:avLst/>
          </a:prstGeom>
        </p:spPr>
        <p:txBody>
          <a:bodyPr wrap="square">
            <a:spAutoFit/>
          </a:bodyPr>
          <a:lstStyle/>
          <a:p>
            <a:r>
              <a:rPr lang="ja-JP" altLang="en-US" sz="800" dirty="0">
                <a:solidFill>
                  <a:srgbClr val="000000"/>
                </a:solidFill>
                <a:latin typeface="メイリオ" panose="020B0604030504040204" pitchFamily="50" charset="-128"/>
                <a:ea typeface="メイリオ" panose="020B0604030504040204" pitchFamily="50" charset="-128"/>
              </a:rPr>
              <a:t>独立行政法人のうち試験研究に関する業務を行うものであって、以下に掲げるもの</a:t>
            </a:r>
            <a:endParaRPr lang="en-US" altLang="ja-JP" sz="800" dirty="0">
              <a:solidFill>
                <a:srgbClr val="000000"/>
              </a:solidFill>
              <a:latin typeface="メイリオ" panose="020B0604030504040204" pitchFamily="50" charset="-128"/>
              <a:ea typeface="メイリオ" panose="020B0604030504040204" pitchFamily="50" charset="-128"/>
            </a:endParaRPr>
          </a:p>
        </p:txBody>
      </p:sp>
      <p:graphicFrame>
        <p:nvGraphicFramePr>
          <p:cNvPr id="83" name="表 82"/>
          <p:cNvGraphicFramePr>
            <a:graphicFrameLocks noGrp="1"/>
          </p:cNvGraphicFramePr>
          <p:nvPr>
            <p:extLst>
              <p:ext uri="{D42A27DB-BD31-4B8C-83A1-F6EECF244321}">
                <p14:modId xmlns:p14="http://schemas.microsoft.com/office/powerpoint/2010/main" val="3574837029"/>
              </p:ext>
            </p:extLst>
          </p:nvPr>
        </p:nvGraphicFramePr>
        <p:xfrm>
          <a:off x="1032012" y="3847788"/>
          <a:ext cx="5178288" cy="1814490"/>
        </p:xfrm>
        <a:graphic>
          <a:graphicData uri="http://schemas.openxmlformats.org/drawingml/2006/table">
            <a:tbl>
              <a:tblPr firstRow="1" bandRow="1">
                <a:tableStyleId>{5C22544A-7EE6-4342-B048-85BDC9FD1C3A}</a:tableStyleId>
              </a:tblPr>
              <a:tblGrid>
                <a:gridCol w="1501649">
                  <a:extLst>
                    <a:ext uri="{9D8B030D-6E8A-4147-A177-3AD203B41FA5}">
                      <a16:colId xmlns:a16="http://schemas.microsoft.com/office/drawing/2014/main" xmlns="" val="1748899150"/>
                    </a:ext>
                  </a:extLst>
                </a:gridCol>
                <a:gridCol w="1797286">
                  <a:extLst>
                    <a:ext uri="{9D8B030D-6E8A-4147-A177-3AD203B41FA5}">
                      <a16:colId xmlns:a16="http://schemas.microsoft.com/office/drawing/2014/main" xmlns="" val="157063637"/>
                    </a:ext>
                  </a:extLst>
                </a:gridCol>
                <a:gridCol w="1879353">
                  <a:extLst>
                    <a:ext uri="{9D8B030D-6E8A-4147-A177-3AD203B41FA5}">
                      <a16:colId xmlns:a16="http://schemas.microsoft.com/office/drawing/2014/main" xmlns="" val="3280354285"/>
                    </a:ext>
                  </a:extLst>
                </a:gridCol>
              </a:tblGrid>
              <a:tr h="120966">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日本医療研究開発機構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a:solidFill>
                            <a:srgbClr val="000000"/>
                          </a:solidFill>
                          <a:effectLst/>
                          <a:latin typeface="Meiryo UI" panose="020B0604030504040204" pitchFamily="50" charset="-128"/>
                          <a:ea typeface="Meiryo UI" panose="020B0604030504040204" pitchFamily="50" charset="-128"/>
                        </a:rPr>
                        <a:t>海洋研究開発機構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国際農林水産業研究センター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926194"/>
                  </a:ext>
                </a:extLst>
              </a:tr>
              <a:tr h="120966">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情報通信研究機構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日本原子力研究開発機構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森林研究・整備機構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54613906"/>
                  </a:ext>
                </a:extLst>
              </a:tr>
              <a:tr h="120966">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酒類総合研究所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高齢・障害・求職者雇用支援機構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水産研究・教育機構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4183062"/>
                  </a:ext>
                </a:extLst>
              </a:tr>
              <a:tr h="120966">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造幣局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労働者健康安全機構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a:solidFill>
                            <a:srgbClr val="000000"/>
                          </a:solidFill>
                          <a:effectLst/>
                          <a:latin typeface="Meiryo UI" panose="020B0604030504040204" pitchFamily="50" charset="-128"/>
                          <a:ea typeface="Meiryo UI" panose="020B0604030504040204" pitchFamily="50" charset="-128"/>
                        </a:rPr>
                        <a:t>産業技術総合研究所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59176204"/>
                  </a:ext>
                </a:extLst>
              </a:tr>
              <a:tr h="120966">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国立印刷局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国立病院機構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a:solidFill>
                            <a:srgbClr val="000000"/>
                          </a:solidFill>
                          <a:effectLst/>
                          <a:latin typeface="Meiryo UI" panose="020B0604030504040204" pitchFamily="50" charset="-128"/>
                          <a:ea typeface="Meiryo UI" panose="020B0604030504040204" pitchFamily="50" charset="-128"/>
                        </a:rPr>
                        <a:t>製品評価技術基盤機構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78346563"/>
                  </a:ext>
                </a:extLst>
              </a:tr>
              <a:tr h="120966">
                <a:tc>
                  <a:txBody>
                    <a:bodyPr/>
                    <a:lstStyle/>
                    <a:p>
                      <a:pPr algn="l" fontAlgn="ctr"/>
                      <a:r>
                        <a:rPr lang="zh-CN" altLang="en-US" sz="600" b="0" i="0" u="none" strike="noStrike">
                          <a:solidFill>
                            <a:srgbClr val="000000"/>
                          </a:solidFill>
                          <a:effectLst/>
                          <a:latin typeface="Meiryo UI" panose="020B0604030504040204" pitchFamily="50" charset="-128"/>
                          <a:ea typeface="Meiryo UI" panose="020B0604030504040204" pitchFamily="50" charset="-128"/>
                        </a:rPr>
                        <a:t>国立科学博物館</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医薬基盤・健康・栄養研究所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石油天然ガス・金属鉱物資源機構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16159648"/>
                  </a:ext>
                </a:extLst>
              </a:tr>
              <a:tr h="120966">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物質・材料研究機構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国立がん研究センター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新エネルギー・産業技術総合開発機構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0485927"/>
                  </a:ext>
                </a:extLst>
              </a:tr>
              <a:tr h="120966">
                <a:tc>
                  <a:txBody>
                    <a:bodyPr/>
                    <a:lstStyle/>
                    <a:p>
                      <a:pPr algn="l" fontAlgn="ctr"/>
                      <a:r>
                        <a:rPr lang="zh-TW" altLang="en-US" sz="600" b="0" i="0" u="none" strike="noStrike">
                          <a:solidFill>
                            <a:srgbClr val="000000"/>
                          </a:solidFill>
                          <a:effectLst/>
                          <a:latin typeface="Meiryo UI" panose="020B0604030504040204" pitchFamily="50" charset="-128"/>
                          <a:ea typeface="Meiryo UI" panose="020B0604030504040204" pitchFamily="50" charset="-128"/>
                        </a:rPr>
                        <a:t>防災科学技術研究所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国立循環器病研究センター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土木研究所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99531390"/>
                  </a:ext>
                </a:extLst>
              </a:tr>
              <a:tr h="120966">
                <a:tc>
                  <a:txBody>
                    <a:bodyPr/>
                    <a:lstStyle/>
                    <a:p>
                      <a:pPr algn="l" fontAlgn="ctr"/>
                      <a:r>
                        <a:rPr lang="zh-TW" altLang="en-US" sz="600" b="0" i="0" u="none" strike="noStrike">
                          <a:solidFill>
                            <a:srgbClr val="000000"/>
                          </a:solidFill>
                          <a:effectLst/>
                          <a:latin typeface="Meiryo UI" panose="020B0604030504040204" pitchFamily="50" charset="-128"/>
                          <a:ea typeface="Meiryo UI" panose="020B0604030504040204" pitchFamily="50" charset="-128"/>
                        </a:rPr>
                        <a:t>量子科学技術研究開発機構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国立精神・神経医療研究センター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建築研究所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5651734"/>
                  </a:ext>
                </a:extLst>
              </a:tr>
              <a:tr h="120966">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国立美術館</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国立国際医療研究センター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海上・港湾・航空技術研究所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67302641"/>
                  </a:ext>
                </a:extLst>
              </a:tr>
              <a:tr h="120966">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国立文化財機構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国立成育医療研究センター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海技教育機構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41124887"/>
                  </a:ext>
                </a:extLst>
              </a:tr>
              <a:tr h="120966">
                <a:tc>
                  <a:txBody>
                    <a:bodyPr/>
                    <a:lstStyle/>
                    <a:p>
                      <a:pPr algn="l" fontAlgn="ctr"/>
                      <a:r>
                        <a:rPr lang="zh-TW" altLang="en-US" sz="600" b="0" i="0" u="none" strike="noStrike">
                          <a:solidFill>
                            <a:srgbClr val="000000"/>
                          </a:solidFill>
                          <a:effectLst/>
                          <a:latin typeface="Meiryo UI" panose="020B0604030504040204" pitchFamily="50" charset="-128"/>
                          <a:ea typeface="Meiryo UI" panose="020B0604030504040204" pitchFamily="50" charset="-128"/>
                        </a:rPr>
                        <a:t>科学技術振興機構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国立長寿医療研究センター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自動車技術総合機構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86769916"/>
                  </a:ext>
                </a:extLst>
              </a:tr>
              <a:tr h="120966">
                <a:tc>
                  <a:txBody>
                    <a:bodyPr/>
                    <a:lstStyle/>
                    <a:p>
                      <a:pPr algn="l" fontAlgn="ctr"/>
                      <a:r>
                        <a:rPr lang="zh-CN" altLang="en-US" sz="600" b="0" i="0" u="none" strike="noStrike">
                          <a:solidFill>
                            <a:srgbClr val="000000"/>
                          </a:solidFill>
                          <a:effectLst/>
                          <a:latin typeface="Meiryo UI" panose="020B0604030504040204" pitchFamily="50" charset="-128"/>
                          <a:ea typeface="Meiryo UI" panose="020B0604030504040204" pitchFamily="50" charset="-128"/>
                        </a:rPr>
                        <a:t>理化学研究所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農林水産消費安全技術センター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鉄道建設・運輸施設整備支援機構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91231688"/>
                  </a:ext>
                </a:extLst>
              </a:tr>
              <a:tr h="120966">
                <a:tc>
                  <a:txBody>
                    <a:bodyPr/>
                    <a:lstStyle/>
                    <a:p>
                      <a:pPr algn="l"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宇宙航空研究開発機構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家畜改良センター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国立環境研究所</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57936106"/>
                  </a:ext>
                </a:extLst>
              </a:tr>
              <a:tr h="120966">
                <a:tc>
                  <a:txBody>
                    <a:bodyPr/>
                    <a:lstStyle/>
                    <a:p>
                      <a:pPr algn="l"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日本スポーツ振興センター</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農業・食品産業技術総合研究機構</a:t>
                      </a: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2920011"/>
                  </a:ext>
                </a:extLst>
              </a:tr>
            </a:tbl>
          </a:graphicData>
        </a:graphic>
      </p:graphicFrame>
      <p:sp>
        <p:nvSpPr>
          <p:cNvPr id="84" name="ホームベース 83"/>
          <p:cNvSpPr/>
          <p:nvPr/>
        </p:nvSpPr>
        <p:spPr>
          <a:xfrm>
            <a:off x="581788" y="5855318"/>
            <a:ext cx="1520888" cy="205672"/>
          </a:xfrm>
          <a:prstGeom prst="homePlate">
            <a:avLst/>
          </a:prstGeom>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85" name="正方形/長方形 84"/>
          <p:cNvSpPr/>
          <p:nvPr/>
        </p:nvSpPr>
        <p:spPr>
          <a:xfrm>
            <a:off x="590929" y="5837540"/>
            <a:ext cx="1423210"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試験独法関連</a:t>
            </a:r>
            <a:r>
              <a:rPr lang="en-US" altLang="ja-JP" sz="1200" b="1" dirty="0">
                <a:solidFill>
                  <a:schemeClr val="bg1"/>
                </a:solidFill>
                <a:latin typeface="メイリオ" panose="020B0604030504040204" pitchFamily="50" charset="-128"/>
                <a:ea typeface="メイリオ" panose="020B0604030504040204" pitchFamily="50" charset="-128"/>
              </a:rPr>
              <a:t>TLO</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grpSp>
        <p:nvGrpSpPr>
          <p:cNvPr id="86" name="グループ化 85"/>
          <p:cNvGrpSpPr/>
          <p:nvPr/>
        </p:nvGrpSpPr>
        <p:grpSpPr>
          <a:xfrm>
            <a:off x="504546" y="6106700"/>
            <a:ext cx="576692" cy="227737"/>
            <a:chOff x="508365" y="1055003"/>
            <a:chExt cx="576692" cy="227737"/>
          </a:xfrm>
        </p:grpSpPr>
        <p:sp>
          <p:nvSpPr>
            <p:cNvPr id="87" name="正方形/長方形 86"/>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0836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949064" y="6118797"/>
            <a:ext cx="5475679" cy="215444"/>
          </a:xfrm>
          <a:prstGeom prst="rect">
            <a:avLst/>
          </a:prstGeom>
        </p:spPr>
        <p:txBody>
          <a:bodyPr wrap="square">
            <a:spAutoFit/>
          </a:bodyPr>
          <a:lstStyle/>
          <a:p>
            <a:pPr>
              <a:spcBef>
                <a:spcPts val="0"/>
              </a:spcBef>
            </a:pPr>
            <a:r>
              <a:rPr lang="ja-JP" altLang="en-US" sz="800" dirty="0">
                <a:solidFill>
                  <a:srgbClr val="000000"/>
                </a:solidFill>
                <a:latin typeface="メイリオ" panose="020B0604030504040204" pitchFamily="50" charset="-128"/>
                <a:ea typeface="メイリオ" panose="020B0604030504040204" pitchFamily="50" charset="-128"/>
              </a:rPr>
              <a:t>上記試験研究独立行政法人の研究成果に係る特許権等を移転する事業を行う者</a:t>
            </a:r>
          </a:p>
        </p:txBody>
      </p:sp>
      <p:sp>
        <p:nvSpPr>
          <p:cNvPr id="90" name="ホームベース 89"/>
          <p:cNvSpPr/>
          <p:nvPr/>
        </p:nvSpPr>
        <p:spPr>
          <a:xfrm>
            <a:off x="581787" y="6582647"/>
            <a:ext cx="1488313" cy="205672"/>
          </a:xfrm>
          <a:prstGeom prst="homePlate">
            <a:avLst/>
          </a:prstGeom>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91" name="正方形/長方形 90"/>
          <p:cNvSpPr/>
          <p:nvPr/>
        </p:nvSpPr>
        <p:spPr>
          <a:xfrm>
            <a:off x="590929" y="6564869"/>
            <a:ext cx="1415772"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公設試験研究機関</a:t>
            </a:r>
            <a:endParaRPr lang="zh-TW" altLang="en-US" sz="1200" b="1" dirty="0">
              <a:solidFill>
                <a:schemeClr val="bg1"/>
              </a:solidFill>
              <a:latin typeface="メイリオ" panose="020B0604030504040204" pitchFamily="50" charset="-128"/>
              <a:ea typeface="メイリオ" panose="020B0604030504040204" pitchFamily="50" charset="-128"/>
            </a:endParaRPr>
          </a:p>
        </p:txBody>
      </p:sp>
      <p:grpSp>
        <p:nvGrpSpPr>
          <p:cNvPr id="92" name="グループ化 91"/>
          <p:cNvGrpSpPr/>
          <p:nvPr/>
        </p:nvGrpSpPr>
        <p:grpSpPr>
          <a:xfrm>
            <a:off x="504546" y="6834029"/>
            <a:ext cx="576692" cy="227737"/>
            <a:chOff x="508365" y="1055003"/>
            <a:chExt cx="576692" cy="227737"/>
          </a:xfrm>
        </p:grpSpPr>
        <p:sp>
          <p:nvSpPr>
            <p:cNvPr id="93" name="正方形/長方形 92"/>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50836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95" name="正方形/長方形 94"/>
          <p:cNvSpPr/>
          <p:nvPr/>
        </p:nvSpPr>
        <p:spPr>
          <a:xfrm>
            <a:off x="949064" y="6846126"/>
            <a:ext cx="5475679" cy="215444"/>
          </a:xfrm>
          <a:prstGeom prst="rect">
            <a:avLst/>
          </a:prstGeom>
        </p:spPr>
        <p:txBody>
          <a:bodyPr wrap="square">
            <a:spAutoFit/>
          </a:bodyPr>
          <a:lstStyle/>
          <a:p>
            <a:pPr>
              <a:spcBef>
                <a:spcPts val="0"/>
              </a:spcBef>
            </a:pPr>
            <a:r>
              <a:rPr lang="zh-TW" altLang="en-US" sz="800" dirty="0">
                <a:solidFill>
                  <a:srgbClr val="000000"/>
                </a:solidFill>
                <a:latin typeface="メイリオ" panose="020B0604030504040204" pitchFamily="50" charset="-128"/>
                <a:ea typeface="メイリオ" panose="020B0604030504040204" pitchFamily="50" charset="-128"/>
              </a:rPr>
              <a:t>公設試験研究機関</a:t>
            </a:r>
            <a:r>
              <a:rPr lang="ja-JP" altLang="en-US" sz="800" dirty="0">
                <a:solidFill>
                  <a:srgbClr val="000000"/>
                </a:solidFill>
                <a:latin typeface="メイリオ" panose="020B0604030504040204" pitchFamily="50" charset="-128"/>
                <a:ea typeface="メイリオ" panose="020B0604030504040204" pitchFamily="50" charset="-128"/>
              </a:rPr>
              <a:t>を設置する者（地方公共団体）</a:t>
            </a:r>
          </a:p>
        </p:txBody>
      </p:sp>
      <p:sp>
        <p:nvSpPr>
          <p:cNvPr id="96" name="ホームベース 95"/>
          <p:cNvSpPr/>
          <p:nvPr/>
        </p:nvSpPr>
        <p:spPr>
          <a:xfrm>
            <a:off x="581785" y="7387319"/>
            <a:ext cx="2089977" cy="205672"/>
          </a:xfrm>
          <a:prstGeom prst="homePlate">
            <a:avLst/>
          </a:prstGeom>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97" name="正方形/長方形 96"/>
          <p:cNvSpPr/>
          <p:nvPr/>
        </p:nvSpPr>
        <p:spPr>
          <a:xfrm>
            <a:off x="590929" y="7369541"/>
            <a:ext cx="2031325"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試験研究地方独立行政法人</a:t>
            </a:r>
            <a:endParaRPr lang="zh-TW" altLang="en-US" sz="1200" b="1" dirty="0">
              <a:solidFill>
                <a:schemeClr val="bg1"/>
              </a:solidFill>
              <a:latin typeface="メイリオ" panose="020B0604030504040204" pitchFamily="50" charset="-128"/>
              <a:ea typeface="メイリオ" panose="020B0604030504040204" pitchFamily="50" charset="-128"/>
            </a:endParaRPr>
          </a:p>
        </p:txBody>
      </p:sp>
      <p:grpSp>
        <p:nvGrpSpPr>
          <p:cNvPr id="98" name="グループ化 97"/>
          <p:cNvGrpSpPr/>
          <p:nvPr/>
        </p:nvGrpSpPr>
        <p:grpSpPr>
          <a:xfrm>
            <a:off x="504546" y="7638701"/>
            <a:ext cx="576692" cy="227737"/>
            <a:chOff x="508365" y="1055003"/>
            <a:chExt cx="576692" cy="227737"/>
          </a:xfrm>
        </p:grpSpPr>
        <p:sp>
          <p:nvSpPr>
            <p:cNvPr id="99" name="正方形/長方形 98"/>
            <p:cNvSpPr/>
            <p:nvPr/>
          </p:nvSpPr>
          <p:spPr>
            <a:xfrm>
              <a:off x="592213" y="1055003"/>
              <a:ext cx="393112" cy="20785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508365" y="1067296"/>
              <a:ext cx="576692" cy="215444"/>
            </a:xfrm>
            <a:prstGeom prst="rect">
              <a:avLst/>
            </a:prstGeom>
          </p:spPr>
          <p:txBody>
            <a:bodyPr wrap="square">
              <a:spAutoFit/>
            </a:bodyPr>
            <a:lstStyle/>
            <a:p>
              <a:pPr algn="ctr">
                <a:spcBef>
                  <a:spcPts val="0"/>
                </a:spcBef>
              </a:pPr>
              <a:r>
                <a:rPr lang="ja-JP" altLang="en-US" sz="800" b="1" dirty="0">
                  <a:solidFill>
                    <a:schemeClr val="bg1"/>
                  </a:solidFill>
                  <a:latin typeface="メイリオ" panose="020B0604030504040204" pitchFamily="50" charset="-128"/>
                  <a:ea typeface="メイリオ" panose="020B0604030504040204" pitchFamily="50" charset="-128"/>
                </a:rPr>
                <a:t>要件</a:t>
              </a:r>
              <a:endParaRPr lang="en-US" altLang="ja-JP" sz="800" b="1" dirty="0">
                <a:solidFill>
                  <a:schemeClr val="bg1"/>
                </a:solidFill>
                <a:latin typeface="メイリオ" panose="020B0604030504040204" pitchFamily="50" charset="-128"/>
                <a:ea typeface="メイリオ" panose="020B0604030504040204" pitchFamily="50" charset="-128"/>
              </a:endParaRPr>
            </a:p>
          </p:txBody>
        </p:sp>
      </p:grpSp>
      <p:sp>
        <p:nvSpPr>
          <p:cNvPr id="101" name="正方形/長方形 100"/>
          <p:cNvSpPr/>
          <p:nvPr/>
        </p:nvSpPr>
        <p:spPr>
          <a:xfrm>
            <a:off x="949064" y="7650798"/>
            <a:ext cx="5475679" cy="215444"/>
          </a:xfrm>
          <a:prstGeom prst="rect">
            <a:avLst/>
          </a:prstGeom>
        </p:spPr>
        <p:txBody>
          <a:bodyPr wrap="square">
            <a:spAutoFit/>
          </a:bodyPr>
          <a:lstStyle/>
          <a:p>
            <a:pPr>
              <a:spcBef>
                <a:spcPts val="0"/>
              </a:spcBef>
            </a:pPr>
            <a:r>
              <a:rPr lang="zh-CN" altLang="en-US" sz="800" dirty="0">
                <a:solidFill>
                  <a:srgbClr val="000000"/>
                </a:solidFill>
                <a:latin typeface="メイリオ" panose="020B0604030504040204" pitchFamily="50" charset="-128"/>
                <a:ea typeface="メイリオ" panose="020B0604030504040204" pitchFamily="50" charset="-128"/>
              </a:rPr>
              <a:t>地方独立行政法人</a:t>
            </a:r>
            <a:r>
              <a:rPr lang="ja-JP" altLang="en-US" sz="800" dirty="0">
                <a:solidFill>
                  <a:srgbClr val="000000"/>
                </a:solidFill>
                <a:latin typeface="メイリオ" panose="020B0604030504040204" pitchFamily="50" charset="-128"/>
                <a:ea typeface="メイリオ" panose="020B0604030504040204" pitchFamily="50" charset="-128"/>
              </a:rPr>
              <a:t>のうち試験研究に関する業務を行う者</a:t>
            </a:r>
          </a:p>
        </p:txBody>
      </p:sp>
      <p:grpSp>
        <p:nvGrpSpPr>
          <p:cNvPr id="102" name="グループ化 101"/>
          <p:cNvGrpSpPr/>
          <p:nvPr/>
        </p:nvGrpSpPr>
        <p:grpSpPr>
          <a:xfrm>
            <a:off x="1825439" y="701959"/>
            <a:ext cx="1320158" cy="184666"/>
            <a:chOff x="1085004" y="4430842"/>
            <a:chExt cx="1320158" cy="184666"/>
          </a:xfrm>
        </p:grpSpPr>
        <p:pic>
          <p:nvPicPr>
            <p:cNvPr id="103" name="図 102"/>
            <p:cNvPicPr>
              <a:picLocks noChangeAspect="1"/>
            </p:cNvPicPr>
            <p:nvPr/>
          </p:nvPicPr>
          <p:blipFill>
            <a:blip r:embed="rId2"/>
            <a:stretch>
              <a:fillRect/>
            </a:stretch>
          </p:blipFill>
          <p:spPr>
            <a:xfrm>
              <a:off x="1085004" y="4461875"/>
              <a:ext cx="107825" cy="108000"/>
            </a:xfrm>
            <a:prstGeom prst="rect">
              <a:avLst/>
            </a:prstGeom>
          </p:spPr>
        </p:pic>
        <p:sp>
          <p:nvSpPr>
            <p:cNvPr id="104" name="正方形/長方形 103"/>
            <p:cNvSpPr/>
            <p:nvPr/>
          </p:nvSpPr>
          <p:spPr>
            <a:xfrm>
              <a:off x="1138469" y="4430842"/>
              <a:ext cx="1266693" cy="184666"/>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職務発明要件は不要に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solidFill>
                  <a:srgbClr val="000000"/>
                </a:solidFill>
                <a:latin typeface="Meiryo UI" panose="020B0604030504040204" pitchFamily="50" charset="-128"/>
                <a:ea typeface="Meiryo UI" panose="020B0604030504040204" pitchFamily="50" charset="-128"/>
              </a:endParaRPr>
            </a:p>
          </p:txBody>
        </p:sp>
      </p:grpSp>
      <p:grpSp>
        <p:nvGrpSpPr>
          <p:cNvPr id="105" name="グループ化 104"/>
          <p:cNvGrpSpPr/>
          <p:nvPr/>
        </p:nvGrpSpPr>
        <p:grpSpPr>
          <a:xfrm>
            <a:off x="1330129" y="1792585"/>
            <a:ext cx="1320158" cy="184666"/>
            <a:chOff x="1085004" y="4430842"/>
            <a:chExt cx="1320158" cy="184666"/>
          </a:xfrm>
        </p:grpSpPr>
        <p:pic>
          <p:nvPicPr>
            <p:cNvPr id="106" name="図 105"/>
            <p:cNvPicPr>
              <a:picLocks noChangeAspect="1"/>
            </p:cNvPicPr>
            <p:nvPr/>
          </p:nvPicPr>
          <p:blipFill>
            <a:blip r:embed="rId2"/>
            <a:stretch>
              <a:fillRect/>
            </a:stretch>
          </p:blipFill>
          <p:spPr>
            <a:xfrm>
              <a:off x="1085004" y="4461875"/>
              <a:ext cx="107825" cy="108000"/>
            </a:xfrm>
            <a:prstGeom prst="rect">
              <a:avLst/>
            </a:prstGeom>
          </p:spPr>
        </p:pic>
        <p:sp>
          <p:nvSpPr>
            <p:cNvPr id="107" name="正方形/長方形 106"/>
            <p:cNvSpPr/>
            <p:nvPr/>
          </p:nvSpPr>
          <p:spPr>
            <a:xfrm>
              <a:off x="1138469" y="4430842"/>
              <a:ext cx="1266693" cy="184666"/>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職務発明要件は不要に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solidFill>
                  <a:srgbClr val="000000"/>
                </a:solidFill>
                <a:latin typeface="Meiryo UI" panose="020B0604030504040204" pitchFamily="50" charset="-128"/>
                <a:ea typeface="Meiryo UI" panose="020B0604030504040204" pitchFamily="50" charset="-128"/>
              </a:endParaRPr>
            </a:p>
          </p:txBody>
        </p:sp>
      </p:grpSp>
      <p:grpSp>
        <p:nvGrpSpPr>
          <p:cNvPr id="110" name="グループ化 109"/>
          <p:cNvGrpSpPr/>
          <p:nvPr/>
        </p:nvGrpSpPr>
        <p:grpSpPr>
          <a:xfrm>
            <a:off x="1844486" y="3373749"/>
            <a:ext cx="1320158" cy="184666"/>
            <a:chOff x="1085004" y="4430842"/>
            <a:chExt cx="1320158" cy="184666"/>
          </a:xfrm>
        </p:grpSpPr>
        <p:pic>
          <p:nvPicPr>
            <p:cNvPr id="111" name="図 110"/>
            <p:cNvPicPr>
              <a:picLocks noChangeAspect="1"/>
            </p:cNvPicPr>
            <p:nvPr/>
          </p:nvPicPr>
          <p:blipFill>
            <a:blip r:embed="rId2"/>
            <a:stretch>
              <a:fillRect/>
            </a:stretch>
          </p:blipFill>
          <p:spPr>
            <a:xfrm>
              <a:off x="1085004" y="4461875"/>
              <a:ext cx="107825" cy="108000"/>
            </a:xfrm>
            <a:prstGeom prst="rect">
              <a:avLst/>
            </a:prstGeom>
          </p:spPr>
        </p:pic>
        <p:sp>
          <p:nvSpPr>
            <p:cNvPr id="112" name="正方形/長方形 111"/>
            <p:cNvSpPr/>
            <p:nvPr/>
          </p:nvSpPr>
          <p:spPr>
            <a:xfrm>
              <a:off x="1138469" y="4430842"/>
              <a:ext cx="1266693" cy="184666"/>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職務発明要件は不要に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solidFill>
                  <a:srgbClr val="000000"/>
                </a:solidFill>
                <a:latin typeface="Meiryo UI" panose="020B0604030504040204" pitchFamily="50" charset="-128"/>
                <a:ea typeface="Meiryo UI" panose="020B0604030504040204" pitchFamily="50" charset="-128"/>
              </a:endParaRPr>
            </a:p>
          </p:txBody>
        </p:sp>
      </p:grpSp>
      <p:grpSp>
        <p:nvGrpSpPr>
          <p:cNvPr id="113" name="グループ化 112"/>
          <p:cNvGrpSpPr/>
          <p:nvPr/>
        </p:nvGrpSpPr>
        <p:grpSpPr>
          <a:xfrm>
            <a:off x="2174048" y="6587217"/>
            <a:ext cx="1320158" cy="184666"/>
            <a:chOff x="1085004" y="4430842"/>
            <a:chExt cx="1320158" cy="184666"/>
          </a:xfrm>
        </p:grpSpPr>
        <p:pic>
          <p:nvPicPr>
            <p:cNvPr id="114" name="図 113"/>
            <p:cNvPicPr>
              <a:picLocks noChangeAspect="1"/>
            </p:cNvPicPr>
            <p:nvPr/>
          </p:nvPicPr>
          <p:blipFill>
            <a:blip r:embed="rId2"/>
            <a:stretch>
              <a:fillRect/>
            </a:stretch>
          </p:blipFill>
          <p:spPr>
            <a:xfrm>
              <a:off x="1085004" y="4461875"/>
              <a:ext cx="107825" cy="108000"/>
            </a:xfrm>
            <a:prstGeom prst="rect">
              <a:avLst/>
            </a:prstGeom>
          </p:spPr>
        </p:pic>
        <p:sp>
          <p:nvSpPr>
            <p:cNvPr id="115" name="正方形/長方形 114"/>
            <p:cNvSpPr/>
            <p:nvPr/>
          </p:nvSpPr>
          <p:spPr>
            <a:xfrm>
              <a:off x="1138469" y="4430842"/>
              <a:ext cx="1266693" cy="184666"/>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職務発明要件は不要に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solidFill>
                  <a:srgbClr val="000000"/>
                </a:solidFill>
                <a:latin typeface="Meiryo UI" panose="020B0604030504040204" pitchFamily="50" charset="-128"/>
                <a:ea typeface="Meiryo UI" panose="020B0604030504040204" pitchFamily="50" charset="-128"/>
              </a:endParaRPr>
            </a:p>
          </p:txBody>
        </p:sp>
      </p:grpSp>
      <p:grpSp>
        <p:nvGrpSpPr>
          <p:cNvPr id="116" name="グループ化 115"/>
          <p:cNvGrpSpPr/>
          <p:nvPr/>
        </p:nvGrpSpPr>
        <p:grpSpPr>
          <a:xfrm>
            <a:off x="2778012" y="7396743"/>
            <a:ext cx="1320158" cy="184666"/>
            <a:chOff x="1085004" y="4430842"/>
            <a:chExt cx="1320158" cy="184666"/>
          </a:xfrm>
        </p:grpSpPr>
        <p:pic>
          <p:nvPicPr>
            <p:cNvPr id="117" name="図 116"/>
            <p:cNvPicPr>
              <a:picLocks noChangeAspect="1"/>
            </p:cNvPicPr>
            <p:nvPr/>
          </p:nvPicPr>
          <p:blipFill>
            <a:blip r:embed="rId2"/>
            <a:stretch>
              <a:fillRect/>
            </a:stretch>
          </p:blipFill>
          <p:spPr>
            <a:xfrm>
              <a:off x="1085004" y="4461875"/>
              <a:ext cx="107825" cy="108000"/>
            </a:xfrm>
            <a:prstGeom prst="rect">
              <a:avLst/>
            </a:prstGeom>
          </p:spPr>
        </p:pic>
        <p:sp>
          <p:nvSpPr>
            <p:cNvPr id="120" name="正方形/長方形 119"/>
            <p:cNvSpPr/>
            <p:nvPr/>
          </p:nvSpPr>
          <p:spPr>
            <a:xfrm>
              <a:off x="1138469" y="4430842"/>
              <a:ext cx="1266693" cy="184666"/>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職務発明要件は不要に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solidFill>
                  <a:srgbClr val="000000"/>
                </a:solidFill>
                <a:latin typeface="Meiryo UI" panose="020B0604030504040204" pitchFamily="50" charset="-128"/>
                <a:ea typeface="Meiryo UI" panose="020B0604030504040204" pitchFamily="50" charset="-128"/>
              </a:endParaRPr>
            </a:p>
          </p:txBody>
        </p:sp>
      </p:grpSp>
      <p:sp>
        <p:nvSpPr>
          <p:cNvPr id="2" name="スライド番号プレースホルダー 1"/>
          <p:cNvSpPr>
            <a:spLocks noGrp="1"/>
          </p:cNvSpPr>
          <p:nvPr>
            <p:ph type="sldNum" sz="quarter" idx="12"/>
          </p:nvPr>
        </p:nvSpPr>
        <p:spPr/>
        <p:txBody>
          <a:bodyPr/>
          <a:lstStyle/>
          <a:p>
            <a:fld id="{C1F4B784-7842-48BD-97F4-60A65E06F705}" type="slidenum">
              <a:rPr kumimoji="1" lang="ja-JP" altLang="en-US" smtClean="0"/>
              <a:t>6</a:t>
            </a:fld>
            <a:endParaRPr kumimoji="1" lang="ja-JP" altLang="en-US"/>
          </a:p>
        </p:txBody>
      </p:sp>
      <p:sp>
        <p:nvSpPr>
          <p:cNvPr id="118" name="正方形/長方形 117"/>
          <p:cNvSpPr/>
          <p:nvPr/>
        </p:nvSpPr>
        <p:spPr>
          <a:xfrm>
            <a:off x="4135489" y="8238487"/>
            <a:ext cx="1875401" cy="276999"/>
          </a:xfrm>
          <a:prstGeom prst="rect">
            <a:avLst/>
          </a:prstGeom>
        </p:spPr>
        <p:txBody>
          <a:bodyPr wrap="square">
            <a:spAutoFit/>
          </a:bodyPr>
          <a:lstStyle/>
          <a:p>
            <a:r>
              <a:rPr lang="en-US" altLang="ja-JP" sz="600" dirty="0">
                <a:solidFill>
                  <a:srgbClr val="000000"/>
                </a:solidFill>
                <a:latin typeface="Meiryo" panose="020B0604030504040204" pitchFamily="50" charset="-128"/>
                <a:ea typeface="Meiryo" panose="020B0604030504040204" pitchFamily="50" charset="-128"/>
              </a:rPr>
              <a:t>※</a:t>
            </a:r>
            <a:r>
              <a:rPr lang="ja-JP" altLang="en-US" sz="600" dirty="0">
                <a:solidFill>
                  <a:srgbClr val="000000"/>
                </a:solidFill>
                <a:latin typeface="Meiryo" panose="020B0604030504040204" pitchFamily="50" charset="-128"/>
                <a:ea typeface="Meiryo" panose="020B0604030504040204" pitchFamily="50" charset="-128"/>
              </a:rPr>
              <a:t>国際出願に係る手数料の場合、日本の特許庁に日本語で国際出願をする場合に対象となります。</a:t>
            </a:r>
            <a:endParaRPr lang="ja-JP" altLang="en-US" sz="600" dirty="0"/>
          </a:p>
        </p:txBody>
      </p:sp>
    </p:spTree>
    <p:extLst>
      <p:ext uri="{BB962C8B-B14F-4D97-AF65-F5344CB8AC3E}">
        <p14:creationId xmlns:p14="http://schemas.microsoft.com/office/powerpoint/2010/main" val="330240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8441" y="-5799"/>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 49"/>
          <p:cNvSpPr/>
          <p:nvPr/>
        </p:nvSpPr>
        <p:spPr>
          <a:xfrm>
            <a:off x="5255455" y="1168749"/>
            <a:ext cx="3312000" cy="3312000"/>
          </a:xfrm>
          <a:prstGeom prst="pie">
            <a:avLst>
              <a:gd name="adj1" fmla="val 5405644"/>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フリーフォーム 48"/>
          <p:cNvSpPr/>
          <p:nvPr/>
        </p:nvSpPr>
        <p:spPr>
          <a:xfrm>
            <a:off x="-18288"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7472" y="219456"/>
            <a:ext cx="6245352" cy="94366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角丸四角形 177"/>
          <p:cNvSpPr/>
          <p:nvPr/>
        </p:nvSpPr>
        <p:spPr>
          <a:xfrm>
            <a:off x="472623" y="692515"/>
            <a:ext cx="6025896" cy="5716077"/>
          </a:xfrm>
          <a:prstGeom prst="roundRect">
            <a:avLst>
              <a:gd name="adj" fmla="val 2398"/>
            </a:avLst>
          </a:prstGeom>
          <a:solidFill>
            <a:schemeClr val="bg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47472" y="225552"/>
            <a:ext cx="6245352" cy="307848"/>
          </a:xfrm>
          <a:prstGeom prst="rect">
            <a:avLst/>
          </a:prstGeom>
          <a:solidFill>
            <a:srgbClr val="FFFF00"/>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５．減免申請方法</a:t>
            </a:r>
          </a:p>
        </p:txBody>
      </p:sp>
      <p:grpSp>
        <p:nvGrpSpPr>
          <p:cNvPr id="123" name="グループ化 122"/>
          <p:cNvGrpSpPr/>
          <p:nvPr/>
        </p:nvGrpSpPr>
        <p:grpSpPr>
          <a:xfrm>
            <a:off x="4344173" y="5441933"/>
            <a:ext cx="2287166" cy="898350"/>
            <a:chOff x="5819050" y="5879633"/>
            <a:chExt cx="2287166" cy="898350"/>
          </a:xfrm>
        </p:grpSpPr>
        <p:sp>
          <p:nvSpPr>
            <p:cNvPr id="124" name="正方形/長方形 123"/>
            <p:cNvSpPr/>
            <p:nvPr/>
          </p:nvSpPr>
          <p:spPr>
            <a:xfrm>
              <a:off x="5819050" y="6007649"/>
              <a:ext cx="2162016" cy="693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5" name="グループ化 124"/>
            <p:cNvGrpSpPr/>
            <p:nvPr/>
          </p:nvGrpSpPr>
          <p:grpSpPr>
            <a:xfrm>
              <a:off x="5919502" y="6366006"/>
              <a:ext cx="2015843" cy="411977"/>
              <a:chOff x="5952540" y="6014355"/>
              <a:chExt cx="2015843" cy="446602"/>
            </a:xfrm>
            <a:solidFill>
              <a:schemeClr val="bg1"/>
            </a:solidFill>
          </p:grpSpPr>
          <p:sp>
            <p:nvSpPr>
              <p:cNvPr id="127" name="角丸四角形 126"/>
              <p:cNvSpPr/>
              <p:nvPr/>
            </p:nvSpPr>
            <p:spPr bwMode="auto">
              <a:xfrm>
                <a:off x="5952540" y="6027195"/>
                <a:ext cx="941464" cy="417983"/>
              </a:xfrm>
              <a:prstGeom prst="roundRect">
                <a:avLst/>
              </a:prstGeom>
              <a:grpFill/>
              <a:ln w="15875" cap="flat" cmpd="sng" algn="ctr">
                <a:solidFill>
                  <a:schemeClr val="tx1"/>
                </a:solidFill>
                <a:prstDash val="solid"/>
                <a:round/>
                <a:headEnd type="none" w="med" len="med"/>
                <a:tailEnd type="stealth" w="med" len="med"/>
              </a:ln>
              <a:effectLst/>
              <a:extLst/>
            </p:spPr>
            <p:txBody>
              <a:bodyPr vert="horz" wrap="none" lIns="36000" tIns="72000" rIns="36000" bIns="72000" numCol="1" rtlCol="0" anchor="ctr" anchorCtr="0" compatLnSpc="1">
                <a:prstTxWarp prst="textNoShape">
                  <a:avLst/>
                </a:prstTxWarp>
                <a:noAutofit/>
              </a:bodyPr>
              <a:lstStyle/>
              <a:p>
                <a:pPr algn="ctr">
                  <a:lnSpc>
                    <a:spcPct val="100000"/>
                  </a:lnSpc>
                </a:pPr>
                <a:r>
                  <a:rPr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特許　減免</a:t>
                </a:r>
              </a:p>
            </p:txBody>
          </p:sp>
          <p:pic>
            <p:nvPicPr>
              <p:cNvPr id="128" name="Picture 2" descr="http://3.bp.blogspot.com/-bd_bmKDQMpY/VR_cyTh_ALI/AAAAAAAABAM/FuIIn0Krr-8/s1600/search-148820_64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3814" y="6014355"/>
                <a:ext cx="446602" cy="446602"/>
              </a:xfrm>
              <a:prstGeom prst="rect">
                <a:avLst/>
              </a:prstGeom>
              <a:grpFill/>
              <a:extLst/>
            </p:spPr>
          </p:pic>
          <p:sp>
            <p:nvSpPr>
              <p:cNvPr id="129" name="テキスト ボックス 128"/>
              <p:cNvSpPr txBox="1"/>
              <p:nvPr/>
            </p:nvSpPr>
            <p:spPr>
              <a:xfrm>
                <a:off x="7295487" y="6178639"/>
                <a:ext cx="672896" cy="250232"/>
              </a:xfrm>
              <a:prstGeom prst="rect">
                <a:avLst/>
              </a:prstGeom>
              <a:noFill/>
            </p:spPr>
            <p:txBody>
              <a:bodyPr wrap="square" rtlCol="0">
                <a:spAutoFit/>
              </a:bodyPr>
              <a:lstStyle/>
              <a:p>
                <a:pPr>
                  <a:lnSpc>
                    <a:spcPct val="100000"/>
                  </a:lnSpc>
                </a:pPr>
                <a:r>
                  <a:rPr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で検索！</a:t>
                </a:r>
                <a:endPar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6" name="テキスト ボックス 125"/>
            <p:cNvSpPr txBox="1"/>
            <p:nvPr/>
          </p:nvSpPr>
          <p:spPr>
            <a:xfrm>
              <a:off x="5850229" y="5879633"/>
              <a:ext cx="2255987" cy="461665"/>
            </a:xfrm>
            <a:prstGeom prst="rect">
              <a:avLst/>
            </a:prstGeom>
            <a:noFill/>
          </p:spPr>
          <p:txBody>
            <a:bodyPr wrap="square" rtlCol="0">
              <a:spAutoFit/>
            </a:bodyPr>
            <a:lstStyle/>
            <a:p>
              <a:pPr>
                <a:lnSpc>
                  <a:spcPct val="100000"/>
                </a:lnSpc>
              </a:pPr>
              <a:r>
                <a:rPr lang="ja-JP" altLang="en-US" sz="800" b="1" dirty="0">
                  <a:solidFill>
                    <a:srgbClr val="0070C0"/>
                  </a:solidFill>
                  <a:latin typeface="Meiryo UI" panose="020B0604030504040204" pitchFamily="50" charset="-128"/>
                  <a:ea typeface="Meiryo UI" panose="020B0604030504040204" pitchFamily="50" charset="-128"/>
                </a:rPr>
                <a:t>減免を受ける旨</a:t>
              </a:r>
              <a:r>
                <a:rPr lang="ja-JP" altLang="en-US" sz="800" dirty="0">
                  <a:latin typeface="Meiryo UI" panose="020B0604030504040204" pitchFamily="50" charset="-128"/>
                  <a:ea typeface="Meiryo UI" panose="020B0604030504040204" pitchFamily="50" charset="-128"/>
                </a:rPr>
                <a:t>の記載内容、</a:t>
              </a:r>
              <a:endParaRPr lang="en-US" altLang="ja-JP" sz="800" dirty="0">
                <a:latin typeface="Meiryo UI" panose="020B0604030504040204" pitchFamily="50" charset="-128"/>
                <a:ea typeface="Meiryo UI" panose="020B0604030504040204" pitchFamily="50" charset="-128"/>
              </a:endParaRPr>
            </a:p>
            <a:p>
              <a:pPr>
                <a:lnSpc>
                  <a:spcPct val="100000"/>
                </a:lnSpc>
              </a:pPr>
              <a:r>
                <a:rPr lang="ja-JP" altLang="en-US" sz="800" dirty="0">
                  <a:latin typeface="Meiryo UI" panose="020B0604030504040204" pitchFamily="50" charset="-128"/>
                  <a:ea typeface="Meiryo UI" panose="020B0604030504040204" pitchFamily="50" charset="-128"/>
                </a:rPr>
                <a:t>共同出願における納付書への記載方法など</a:t>
              </a:r>
              <a:endParaRPr lang="en-US" altLang="ja-JP" sz="800" dirty="0">
                <a:latin typeface="Meiryo UI" panose="020B0604030504040204" pitchFamily="50" charset="-128"/>
                <a:ea typeface="Meiryo UI" panose="020B0604030504040204" pitchFamily="50" charset="-128"/>
              </a:endParaRPr>
            </a:p>
            <a:p>
              <a:pPr>
                <a:lnSpc>
                  <a:spcPct val="100000"/>
                </a:lnSpc>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詳細な減免申請方法は・・・</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 name="スライド番号プレースホルダー 1"/>
          <p:cNvSpPr>
            <a:spLocks noGrp="1"/>
          </p:cNvSpPr>
          <p:nvPr>
            <p:ph type="sldNum" sz="quarter" idx="12"/>
          </p:nvPr>
        </p:nvSpPr>
        <p:spPr/>
        <p:txBody>
          <a:bodyPr/>
          <a:lstStyle/>
          <a:p>
            <a:fld id="{C1F4B784-7842-48BD-97F4-60A65E06F705}" type="slidenum">
              <a:rPr kumimoji="1" lang="ja-JP" altLang="en-US" smtClean="0"/>
              <a:t>7</a:t>
            </a:fld>
            <a:endParaRPr kumimoji="1" lang="ja-JP" altLang="en-US"/>
          </a:p>
        </p:txBody>
      </p:sp>
      <p:cxnSp>
        <p:nvCxnSpPr>
          <p:cNvPr id="38" name="直線コネクタ 37"/>
          <p:cNvCxnSpPr/>
          <p:nvPr/>
        </p:nvCxnSpPr>
        <p:spPr bwMode="auto">
          <a:xfrm>
            <a:off x="608954" y="1463342"/>
            <a:ext cx="48240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bwMode="auto">
          <a:xfrm>
            <a:off x="2028731" y="1156957"/>
            <a:ext cx="0" cy="504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40" name="グループ化 1575"/>
          <p:cNvGrpSpPr>
            <a:grpSpLocks/>
          </p:cNvGrpSpPr>
          <p:nvPr/>
        </p:nvGrpSpPr>
        <p:grpSpPr bwMode="auto">
          <a:xfrm>
            <a:off x="770872" y="1313127"/>
            <a:ext cx="1064911" cy="304007"/>
            <a:chOff x="2663300" y="3878064"/>
            <a:chExt cx="1539127" cy="439480"/>
          </a:xfrm>
        </p:grpSpPr>
        <p:sp>
          <p:nvSpPr>
            <p:cNvPr id="43" name="メモ 42"/>
            <p:cNvSpPr/>
            <p:nvPr/>
          </p:nvSpPr>
          <p:spPr bwMode="auto">
            <a:xfrm>
              <a:off x="2887076" y="3955234"/>
              <a:ext cx="1315351" cy="286867"/>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出願審査請求書</a:t>
              </a:r>
            </a:p>
          </p:txBody>
        </p:sp>
        <p:grpSp>
          <p:nvGrpSpPr>
            <p:cNvPr id="44" name="Group 569"/>
            <p:cNvGrpSpPr>
              <a:grpSpLocks/>
            </p:cNvGrpSpPr>
            <p:nvPr/>
          </p:nvGrpSpPr>
          <p:grpSpPr bwMode="auto">
            <a:xfrm>
              <a:off x="2663300" y="3878064"/>
              <a:ext cx="320883" cy="439480"/>
              <a:chOff x="4411" y="1947"/>
              <a:chExt cx="350" cy="551"/>
            </a:xfrm>
          </p:grpSpPr>
          <p:sp>
            <p:nvSpPr>
              <p:cNvPr id="47"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51"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52"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53"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54"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55"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56"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57"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58"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59"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60"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61"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62"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63"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64"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65"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66"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67"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68"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69"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70"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71"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72"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73"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74"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75"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76"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77"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78"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79"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80"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81"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82"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83"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84"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85"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86"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87"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88"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89"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0"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1"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2"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3"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4"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5"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6"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7"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8"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0"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1"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2"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3"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4"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5"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6"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7"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sp>
        <p:nvSpPr>
          <p:cNvPr id="330" name="正方形/長方形 20"/>
          <p:cNvSpPr>
            <a:spLocks noChangeArrowheads="1"/>
          </p:cNvSpPr>
          <p:nvPr/>
        </p:nvSpPr>
        <p:spPr bwMode="auto">
          <a:xfrm>
            <a:off x="1636291" y="1143060"/>
            <a:ext cx="790062" cy="215444"/>
          </a:xfrm>
          <a:prstGeom prst="rect">
            <a:avLst/>
          </a:prstGeom>
          <a:solidFill>
            <a:schemeClr val="bg1"/>
          </a:solidFill>
          <a:ln>
            <a:noFill/>
          </a:ln>
          <a:extLst/>
        </p:spPr>
        <p:txBody>
          <a:bodyPr wrap="square">
            <a:spAutoFit/>
          </a:bodyPr>
          <a:lstStyle>
            <a:lvl1pPr>
              <a:defRPr kumimoji="1" sz="1600" b="1">
                <a:solidFill>
                  <a:schemeClr val="tx1"/>
                </a:solidFill>
                <a:latin typeface="Arial Unicode MS" pitchFamily="50" charset="-128"/>
                <a:ea typeface="ＭＳ ゴシック" panose="020B0609070205080204" pitchFamily="49" charset="-128"/>
              </a:defRPr>
            </a:lvl1pPr>
            <a:lvl2pPr marL="742950" indent="-285750">
              <a:defRPr kumimoji="1" sz="1600" b="1">
                <a:solidFill>
                  <a:schemeClr val="tx1"/>
                </a:solidFill>
                <a:latin typeface="Arial Unicode MS" pitchFamily="50" charset="-128"/>
                <a:ea typeface="ＭＳ ゴシック" panose="020B0609070205080204" pitchFamily="49" charset="-128"/>
              </a:defRPr>
            </a:lvl2pPr>
            <a:lvl3pPr marL="1143000" indent="-228600">
              <a:defRPr kumimoji="1" sz="1600" b="1">
                <a:solidFill>
                  <a:schemeClr val="tx1"/>
                </a:solidFill>
                <a:latin typeface="Arial Unicode MS" pitchFamily="50" charset="-128"/>
                <a:ea typeface="ＭＳ ゴシック" panose="020B0609070205080204" pitchFamily="49" charset="-128"/>
              </a:defRPr>
            </a:lvl3pPr>
            <a:lvl4pPr marL="1600200" indent="-228600">
              <a:defRPr kumimoji="1" sz="1600" b="1">
                <a:solidFill>
                  <a:schemeClr val="tx1"/>
                </a:solidFill>
                <a:latin typeface="Arial Unicode MS" pitchFamily="50" charset="-128"/>
                <a:ea typeface="ＭＳ ゴシック" panose="020B0609070205080204" pitchFamily="49" charset="-128"/>
              </a:defRPr>
            </a:lvl4pPr>
            <a:lvl5pPr marL="2057400" indent="-228600">
              <a:defRPr kumimoji="1" sz="1600" b="1">
                <a:solidFill>
                  <a:schemeClr val="tx1"/>
                </a:solidFill>
                <a:latin typeface="Arial Unicode MS" pitchFamily="50" charset="-128"/>
                <a:ea typeface="ＭＳ ゴシック" panose="020B0609070205080204" pitchFamily="49" charset="-128"/>
              </a:defRPr>
            </a:lvl5pPr>
            <a:lvl6pPr marL="25146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6pPr>
            <a:lvl7pPr marL="29718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7pPr>
            <a:lvl8pPr marL="34290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8pPr>
            <a:lvl9pPr marL="3886200" indent="-228600" eaLnBrk="0" fontAlgn="base" hangingPunct="0">
              <a:spcBef>
                <a:spcPct val="0"/>
              </a:spcBef>
              <a:spcAft>
                <a:spcPct val="0"/>
              </a:spcAft>
              <a:defRPr kumimoji="1" sz="1600" b="1">
                <a:solidFill>
                  <a:schemeClr val="tx1"/>
                </a:solidFill>
                <a:latin typeface="Arial Unicode MS" pitchFamily="50" charset="-128"/>
                <a:ea typeface="ＭＳ ゴシック" panose="020B0609070205080204" pitchFamily="49" charset="-128"/>
              </a:defRPr>
            </a:lvl9pPr>
          </a:lstStyle>
          <a:p>
            <a:pPr algn="ctr">
              <a:defRPr/>
            </a:pPr>
            <a:r>
              <a:rPr lang="ja-JP" altLang="en-US" sz="800" b="0" dirty="0">
                <a:latin typeface="Meiryo UI" panose="020B0604030504040204" pitchFamily="50" charset="-128"/>
                <a:ea typeface="Meiryo UI" panose="020B0604030504040204" pitchFamily="50" charset="-128"/>
              </a:rPr>
              <a:t>特許査定</a:t>
            </a:r>
            <a:endParaRPr lang="ja-JP" altLang="en-US" sz="800" dirty="0">
              <a:latin typeface="Meiryo UI" panose="020B0604030504040204" pitchFamily="50" charset="-128"/>
              <a:ea typeface="Meiryo UI" panose="020B0604030504040204" pitchFamily="50" charset="-128"/>
            </a:endParaRPr>
          </a:p>
        </p:txBody>
      </p:sp>
      <p:grpSp>
        <p:nvGrpSpPr>
          <p:cNvPr id="199" name="グループ化 1575"/>
          <p:cNvGrpSpPr>
            <a:grpSpLocks/>
          </p:cNvGrpSpPr>
          <p:nvPr/>
        </p:nvGrpSpPr>
        <p:grpSpPr bwMode="auto">
          <a:xfrm>
            <a:off x="3592700" y="1316713"/>
            <a:ext cx="1061230" cy="303776"/>
            <a:chOff x="2663300" y="3878064"/>
            <a:chExt cx="1533778" cy="439480"/>
          </a:xfrm>
        </p:grpSpPr>
        <p:sp>
          <p:nvSpPr>
            <p:cNvPr id="202" name="メモ 201"/>
            <p:cNvSpPr/>
            <p:nvPr/>
          </p:nvSpPr>
          <p:spPr bwMode="auto">
            <a:xfrm>
              <a:off x="2823167" y="3936315"/>
              <a:ext cx="1373911" cy="284786"/>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eiryo UI" panose="020B0604030504040204" pitchFamily="50" charset="-128"/>
                  <a:ea typeface="Meiryo UI" panose="020B0604030504040204" pitchFamily="50" charset="-128"/>
                </a:rPr>
                <a:t>特許料納付書</a:t>
              </a:r>
              <a:endParaRPr lang="en-US" altLang="ja-JP" sz="800" b="0" dirty="0">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（４年目分）</a:t>
              </a:r>
            </a:p>
          </p:txBody>
        </p:sp>
        <p:grpSp>
          <p:nvGrpSpPr>
            <p:cNvPr id="203" name="Group 569"/>
            <p:cNvGrpSpPr>
              <a:grpSpLocks/>
            </p:cNvGrpSpPr>
            <p:nvPr/>
          </p:nvGrpSpPr>
          <p:grpSpPr bwMode="auto">
            <a:xfrm>
              <a:off x="2663300" y="3878064"/>
              <a:ext cx="320883" cy="439480"/>
              <a:chOff x="4411" y="1947"/>
              <a:chExt cx="350" cy="551"/>
            </a:xfrm>
          </p:grpSpPr>
          <p:sp>
            <p:nvSpPr>
              <p:cNvPr id="206"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07"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08"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09"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0"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1"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12"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3"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4"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15"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6"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7"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18"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19"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0"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1"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2"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3"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4"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5"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6"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7"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28"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29"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0"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31"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2"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3"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34"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5"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6"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37"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8"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39"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40"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1"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2"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43"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4"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5"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46"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47"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8"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49"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50"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1"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2"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53"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4"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5"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56"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7"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58"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59"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0"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1"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62"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63"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grpSp>
        <p:nvGrpSpPr>
          <p:cNvPr id="264" name="グループ化 1640"/>
          <p:cNvGrpSpPr>
            <a:grpSpLocks/>
          </p:cNvGrpSpPr>
          <p:nvPr/>
        </p:nvGrpSpPr>
        <p:grpSpPr bwMode="auto">
          <a:xfrm>
            <a:off x="5319677" y="1316705"/>
            <a:ext cx="1133692" cy="303777"/>
            <a:chOff x="2663300" y="3878064"/>
            <a:chExt cx="1636103" cy="439480"/>
          </a:xfrm>
        </p:grpSpPr>
        <p:sp>
          <p:nvSpPr>
            <p:cNvPr id="267" name="メモ 266"/>
            <p:cNvSpPr/>
            <p:nvPr/>
          </p:nvSpPr>
          <p:spPr bwMode="auto">
            <a:xfrm>
              <a:off x="2789614" y="3945507"/>
              <a:ext cx="1509789" cy="284785"/>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特許料納付書</a:t>
              </a:r>
              <a:endParaRPr lang="en-US" altLang="ja-JP" sz="800" b="0" dirty="0">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a:t>
              </a:r>
              <a:r>
                <a:rPr lang="en-US" altLang="ja-JP" sz="800" b="0" dirty="0">
                  <a:solidFill>
                    <a:schemeClr val="tx1"/>
                  </a:solidFill>
                  <a:latin typeface="Meiryo UI" panose="020B0604030504040204" pitchFamily="50" charset="-128"/>
                  <a:ea typeface="Meiryo UI" panose="020B0604030504040204" pitchFamily="50" charset="-128"/>
                </a:rPr>
                <a:t>10</a:t>
              </a:r>
              <a:r>
                <a:rPr lang="ja-JP" altLang="en-US" sz="800" b="0" dirty="0">
                  <a:solidFill>
                    <a:schemeClr val="tx1"/>
                  </a:solidFill>
                  <a:latin typeface="Meiryo UI" panose="020B0604030504040204" pitchFamily="50" charset="-128"/>
                  <a:ea typeface="Meiryo UI" panose="020B0604030504040204" pitchFamily="50" charset="-128"/>
                </a:rPr>
                <a:t>年目分）</a:t>
              </a:r>
            </a:p>
          </p:txBody>
        </p:sp>
        <p:grpSp>
          <p:nvGrpSpPr>
            <p:cNvPr id="268" name="Group 569"/>
            <p:cNvGrpSpPr>
              <a:grpSpLocks/>
            </p:cNvGrpSpPr>
            <p:nvPr/>
          </p:nvGrpSpPr>
          <p:grpSpPr bwMode="auto">
            <a:xfrm>
              <a:off x="2663300" y="3878064"/>
              <a:ext cx="320883" cy="439480"/>
              <a:chOff x="4411" y="1947"/>
              <a:chExt cx="350" cy="551"/>
            </a:xfrm>
          </p:grpSpPr>
          <p:sp>
            <p:nvSpPr>
              <p:cNvPr id="271"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2"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73"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74"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5"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6"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77"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8"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79"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0"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1"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2"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3"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4"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5"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6"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7"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88"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89"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0"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1"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92"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93"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4"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5"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96"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7"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298"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299"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0"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1"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02"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3"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4"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05"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6"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7"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08"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09"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0"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11"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12"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3"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4"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15"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6"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7"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18"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19"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0"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21"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2"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3"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24"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5"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6"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327"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328"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grpSp>
        <p:nvGrpSpPr>
          <p:cNvPr id="9" name="グループ化 8"/>
          <p:cNvGrpSpPr/>
          <p:nvPr/>
        </p:nvGrpSpPr>
        <p:grpSpPr>
          <a:xfrm>
            <a:off x="4930749" y="1300861"/>
            <a:ext cx="94189" cy="316273"/>
            <a:chOff x="4930749" y="1127125"/>
            <a:chExt cx="94189" cy="316273"/>
          </a:xfrm>
        </p:grpSpPr>
        <p:sp>
          <p:nvSpPr>
            <p:cNvPr id="7" name="正方形/長方形 6"/>
            <p:cNvSpPr/>
            <p:nvPr/>
          </p:nvSpPr>
          <p:spPr>
            <a:xfrm>
              <a:off x="4962180" y="1273204"/>
              <a:ext cx="45719"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p:cNvSpPr/>
            <p:nvPr/>
          </p:nvSpPr>
          <p:spPr>
            <a:xfrm>
              <a:off x="4930749" y="1127125"/>
              <a:ext cx="45719" cy="316273"/>
            </a:xfrm>
            <a:custGeom>
              <a:avLst/>
              <a:gdLst>
                <a:gd name="connsiteX0" fmla="*/ 60351 w 66701"/>
                <a:gd name="connsiteY0" fmla="*/ 0 h 438150"/>
                <a:gd name="connsiteX1" fmla="*/ 26 w 66701"/>
                <a:gd name="connsiteY1" fmla="*/ 155575 h 438150"/>
                <a:gd name="connsiteX2" fmla="*/ 66701 w 66701"/>
                <a:gd name="connsiteY2" fmla="*/ 285750 h 438150"/>
                <a:gd name="connsiteX3" fmla="*/ 26 w 66701"/>
                <a:gd name="connsiteY3" fmla="*/ 438150 h 438150"/>
                <a:gd name="connsiteX4" fmla="*/ 26 w 66701"/>
                <a:gd name="connsiteY4" fmla="*/ 438150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01" h="438150">
                  <a:moveTo>
                    <a:pt x="60351" y="0"/>
                  </a:moveTo>
                  <a:cubicBezTo>
                    <a:pt x="29659" y="53975"/>
                    <a:pt x="-1032" y="107950"/>
                    <a:pt x="26" y="155575"/>
                  </a:cubicBezTo>
                  <a:cubicBezTo>
                    <a:pt x="1084" y="203200"/>
                    <a:pt x="66701" y="238654"/>
                    <a:pt x="66701" y="285750"/>
                  </a:cubicBezTo>
                  <a:cubicBezTo>
                    <a:pt x="66701" y="332846"/>
                    <a:pt x="26" y="438150"/>
                    <a:pt x="26" y="438150"/>
                  </a:cubicBezTo>
                  <a:lnTo>
                    <a:pt x="26" y="438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0" name="フリーフォーム 339"/>
            <p:cNvSpPr/>
            <p:nvPr/>
          </p:nvSpPr>
          <p:spPr>
            <a:xfrm>
              <a:off x="4979219" y="1127125"/>
              <a:ext cx="45719" cy="316273"/>
            </a:xfrm>
            <a:custGeom>
              <a:avLst/>
              <a:gdLst>
                <a:gd name="connsiteX0" fmla="*/ 60351 w 66701"/>
                <a:gd name="connsiteY0" fmla="*/ 0 h 438150"/>
                <a:gd name="connsiteX1" fmla="*/ 26 w 66701"/>
                <a:gd name="connsiteY1" fmla="*/ 155575 h 438150"/>
                <a:gd name="connsiteX2" fmla="*/ 66701 w 66701"/>
                <a:gd name="connsiteY2" fmla="*/ 285750 h 438150"/>
                <a:gd name="connsiteX3" fmla="*/ 26 w 66701"/>
                <a:gd name="connsiteY3" fmla="*/ 438150 h 438150"/>
                <a:gd name="connsiteX4" fmla="*/ 26 w 66701"/>
                <a:gd name="connsiteY4" fmla="*/ 438150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01" h="438150">
                  <a:moveTo>
                    <a:pt x="60351" y="0"/>
                  </a:moveTo>
                  <a:cubicBezTo>
                    <a:pt x="29659" y="53975"/>
                    <a:pt x="-1032" y="107950"/>
                    <a:pt x="26" y="155575"/>
                  </a:cubicBezTo>
                  <a:cubicBezTo>
                    <a:pt x="1084" y="203200"/>
                    <a:pt x="66701" y="238654"/>
                    <a:pt x="66701" y="285750"/>
                  </a:cubicBezTo>
                  <a:cubicBezTo>
                    <a:pt x="66701" y="332846"/>
                    <a:pt x="26" y="438150"/>
                    <a:pt x="26" y="438150"/>
                  </a:cubicBezTo>
                  <a:lnTo>
                    <a:pt x="26" y="438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1" name="ホームベース 340"/>
          <p:cNvSpPr/>
          <p:nvPr/>
        </p:nvSpPr>
        <p:spPr>
          <a:xfrm>
            <a:off x="542491" y="768505"/>
            <a:ext cx="2681308"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342" name="正方形/長方形 341"/>
          <p:cNvSpPr/>
          <p:nvPr/>
        </p:nvSpPr>
        <p:spPr>
          <a:xfrm>
            <a:off x="551638" y="750727"/>
            <a:ext cx="2646878"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出願審査請求料・特許料の減免申請</a:t>
            </a:r>
          </a:p>
        </p:txBody>
      </p:sp>
      <p:cxnSp>
        <p:nvCxnSpPr>
          <p:cNvPr id="344" name="直線コネクタ 343"/>
          <p:cNvCxnSpPr/>
          <p:nvPr/>
        </p:nvCxnSpPr>
        <p:spPr bwMode="auto">
          <a:xfrm flipH="1" flipV="1">
            <a:off x="925702" y="1617134"/>
            <a:ext cx="509906" cy="154238"/>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45" name="AutoShape 3"/>
          <p:cNvSpPr>
            <a:spLocks noChangeArrowheads="1"/>
          </p:cNvSpPr>
          <p:nvPr/>
        </p:nvSpPr>
        <p:spPr bwMode="auto">
          <a:xfrm>
            <a:off x="507890" y="1777495"/>
            <a:ext cx="1852936" cy="2740058"/>
          </a:xfrm>
          <a:prstGeom prst="foldedCorner">
            <a:avLst>
              <a:gd name="adj" fmla="val 12500"/>
            </a:avLst>
          </a:prstGeom>
          <a:solidFill>
            <a:schemeClr val="bg1">
              <a:lumMod val="95000"/>
            </a:schemeClr>
          </a:solidFill>
          <a:ln w="9525">
            <a:solidFill>
              <a:schemeClr val="tx1"/>
            </a:solidFill>
            <a:round/>
            <a:headEnd/>
            <a:tailEnd/>
          </a:ln>
          <a:effectLst/>
          <a:extLst/>
        </p:spPr>
        <p:txBody>
          <a:bodyPr wrap="none" lIns="91427" tIns="45714" rIns="91427" bIns="45714" anchor="ctr"/>
          <a:lstStyle/>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書類名</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出願審査請求書</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提出日</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r>
              <a:rPr lang="ja-JP" altLang="en-US" sz="800" dirty="0">
                <a:solidFill>
                  <a:srgbClr val="000000"/>
                </a:solidFill>
                <a:latin typeface="Meiryo UI" panose="020B0604030504040204" pitchFamily="50" charset="-128"/>
                <a:ea typeface="Meiryo UI" panose="020B0604030504040204" pitchFamily="50" charset="-128"/>
              </a:rPr>
              <a:t>　　年　　月　　日</a:t>
            </a:r>
            <a:endParaRPr lang="ja-JP" altLang="en-US"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あて先</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特許庁長官殿</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出願の表示</a:t>
            </a:r>
            <a:r>
              <a:rPr lang="en-US" altLang="ja-JP" sz="800" b="0" dirty="0">
                <a:solidFill>
                  <a:srgbClr val="000000"/>
                </a:solidFill>
                <a:latin typeface="Meiryo UI" panose="020B0604030504040204" pitchFamily="50" charset="-128"/>
                <a:ea typeface="Meiryo UI" panose="020B0604030504040204" pitchFamily="50" charset="-128"/>
              </a:rPr>
              <a:t>】</a:t>
            </a: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出願番号</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特願</a:t>
            </a:r>
            <a:r>
              <a:rPr lang="en-US" altLang="ja-JP" sz="800" b="0" dirty="0">
                <a:solidFill>
                  <a:srgbClr val="000000"/>
                </a:solidFill>
                <a:latin typeface="Meiryo UI" panose="020B0604030504040204" pitchFamily="50" charset="-128"/>
                <a:ea typeface="Meiryo UI" panose="020B0604030504040204" pitchFamily="50" charset="-128"/>
              </a:rPr>
              <a:t>20XX-XXXXXX</a:t>
            </a:r>
            <a:endParaRPr lang="ja-JP" altLang="en-US"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請求項の数</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X</a:t>
            </a:r>
            <a:endParaRPr lang="ja-JP" altLang="en-US"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請求人</a:t>
            </a:r>
            <a:r>
              <a:rPr lang="en-US" altLang="ja-JP" sz="800" b="0" dirty="0">
                <a:solidFill>
                  <a:srgbClr val="000000"/>
                </a:solidFill>
                <a:latin typeface="Meiryo UI" panose="020B0604030504040204" pitchFamily="50" charset="-128"/>
                <a:ea typeface="Meiryo UI" panose="020B0604030504040204" pitchFamily="50" charset="-128"/>
              </a:rPr>
              <a:t>】</a:t>
            </a: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識別番号</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XXXXXXXXX</a:t>
            </a:r>
            <a:endParaRPr lang="ja-JP" altLang="en-US" sz="800" b="0" dirty="0">
              <a:solidFill>
                <a:srgbClr val="000000"/>
              </a:solidFill>
              <a:latin typeface="Meiryo UI" panose="020B0604030504040204" pitchFamily="50" charset="-128"/>
              <a:ea typeface="Meiryo UI" panose="020B0604030504040204" pitchFamily="50" charset="-128"/>
            </a:endParaRP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氏名又は名称</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○▼株式会社</a:t>
            </a: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代表者</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特許　太郎　　　　　　印</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手数料の表示</a:t>
            </a:r>
            <a:r>
              <a:rPr lang="en-US" altLang="ja-JP" sz="800" b="0" dirty="0">
                <a:solidFill>
                  <a:srgbClr val="000000"/>
                </a:solidFill>
                <a:latin typeface="Meiryo UI" panose="020B0604030504040204" pitchFamily="50" charset="-128"/>
                <a:ea typeface="Meiryo UI" panose="020B0604030504040204" pitchFamily="50" charset="-128"/>
              </a:rPr>
              <a:t>】</a:t>
            </a: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予納台帳番号</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XXXXXX</a:t>
            </a:r>
            <a:endParaRPr lang="ja-JP" altLang="en-US" sz="800" b="0" dirty="0">
              <a:solidFill>
                <a:srgbClr val="000000"/>
              </a:solidFill>
              <a:latin typeface="Meiryo UI" panose="020B0604030504040204" pitchFamily="50" charset="-128"/>
              <a:ea typeface="Meiryo UI" panose="020B0604030504040204" pitchFamily="50" charset="-128"/>
            </a:endParaRP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納付金額</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XXXXXX</a:t>
            </a:r>
            <a:endParaRPr lang="ja-JP" altLang="en-US"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手数料に関する特記事項</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endParaRPr lang="en-US" altLang="ja-JP" sz="800" b="0" dirty="0">
              <a:solidFill>
                <a:srgbClr val="000000"/>
              </a:solidFill>
              <a:latin typeface="Meiryo UI" panose="020B0604030504040204" pitchFamily="50" charset="-128"/>
              <a:ea typeface="Meiryo UI" panose="020B0604030504040204" pitchFamily="50" charset="-128"/>
            </a:endParaRPr>
          </a:p>
          <a:p>
            <a:r>
              <a:rPr lang="ja-JP" altLang="en-US" sz="800" b="1" dirty="0">
                <a:solidFill>
                  <a:srgbClr val="0070C0"/>
                </a:solidFill>
                <a:latin typeface="Meiryo UI" panose="020B0604030504040204" pitchFamily="50" charset="-128"/>
                <a:ea typeface="Meiryo UI" panose="020B0604030504040204" pitchFamily="50" charset="-128"/>
              </a:rPr>
              <a:t>特許法施行令第</a:t>
            </a:r>
            <a:r>
              <a:rPr lang="en-US" altLang="ja-JP" sz="800" b="1" dirty="0">
                <a:solidFill>
                  <a:srgbClr val="0070C0"/>
                </a:solidFill>
                <a:latin typeface="Meiryo UI" panose="020B0604030504040204" pitchFamily="50" charset="-128"/>
                <a:ea typeface="Meiryo UI" panose="020B0604030504040204" pitchFamily="50" charset="-128"/>
              </a:rPr>
              <a:t>10</a:t>
            </a:r>
            <a:r>
              <a:rPr lang="ja-JP" altLang="en-US" sz="800" b="1" dirty="0">
                <a:solidFill>
                  <a:srgbClr val="0070C0"/>
                </a:solidFill>
                <a:latin typeface="Meiryo UI" panose="020B0604030504040204" pitchFamily="50" charset="-128"/>
                <a:ea typeface="Meiryo UI" panose="020B0604030504040204" pitchFamily="50" charset="-128"/>
              </a:rPr>
              <a:t>条第１号イに掲げる</a:t>
            </a:r>
            <a:endParaRPr lang="en-US" altLang="ja-JP" sz="800" b="1" dirty="0">
              <a:solidFill>
                <a:srgbClr val="0070C0"/>
              </a:solidFill>
              <a:latin typeface="Meiryo UI" panose="020B0604030504040204" pitchFamily="50" charset="-128"/>
              <a:ea typeface="Meiryo UI" panose="020B0604030504040204" pitchFamily="50" charset="-128"/>
            </a:endParaRPr>
          </a:p>
          <a:p>
            <a:r>
              <a:rPr lang="ja-JP" altLang="en-US" sz="800" b="1" dirty="0">
                <a:solidFill>
                  <a:srgbClr val="0070C0"/>
                </a:solidFill>
                <a:latin typeface="Meiryo UI" panose="020B0604030504040204" pitchFamily="50" charset="-128"/>
                <a:ea typeface="Meiryo UI" panose="020B0604030504040204" pitchFamily="50" charset="-128"/>
              </a:rPr>
              <a:t>者に該当する請求人である。</a:t>
            </a:r>
            <a:r>
              <a:rPr lang="ja-JP" altLang="en-US" sz="800" b="1" dirty="0">
                <a:solidFill>
                  <a:srgbClr val="00B050"/>
                </a:solidFill>
                <a:latin typeface="Meiryo UI" panose="020B0604030504040204" pitchFamily="50" charset="-128"/>
                <a:ea typeface="Meiryo UI" panose="020B0604030504040204" pitchFamily="50" charset="-128"/>
              </a:rPr>
              <a:t>減免申請書</a:t>
            </a:r>
            <a:endParaRPr lang="en-US" altLang="ja-JP" sz="800" b="1" dirty="0">
              <a:solidFill>
                <a:srgbClr val="00B050"/>
              </a:solidFill>
              <a:latin typeface="Meiryo UI" panose="020B0604030504040204" pitchFamily="50" charset="-128"/>
              <a:ea typeface="Meiryo UI" panose="020B0604030504040204" pitchFamily="50" charset="-128"/>
            </a:endParaRPr>
          </a:p>
          <a:p>
            <a:r>
              <a:rPr lang="ja-JP" altLang="en-US" sz="800" b="1" dirty="0" err="1">
                <a:solidFill>
                  <a:srgbClr val="00B050"/>
                </a:solidFill>
                <a:latin typeface="Meiryo UI" panose="020B0604030504040204" pitchFamily="50" charset="-128"/>
                <a:ea typeface="Meiryo UI" panose="020B0604030504040204" pitchFamily="50" charset="-128"/>
              </a:rPr>
              <a:t>の提</a:t>
            </a:r>
            <a:r>
              <a:rPr lang="ja-JP" altLang="en-US" sz="800" b="1" dirty="0">
                <a:solidFill>
                  <a:srgbClr val="00B050"/>
                </a:solidFill>
                <a:latin typeface="Meiryo UI" panose="020B0604030504040204" pitchFamily="50" charset="-128"/>
                <a:ea typeface="Meiryo UI" panose="020B0604030504040204" pitchFamily="50" charset="-128"/>
              </a:rPr>
              <a:t>出を省略する。</a:t>
            </a:r>
          </a:p>
        </p:txBody>
      </p:sp>
      <p:sp>
        <p:nvSpPr>
          <p:cNvPr id="346" name="正方形/長方形 345"/>
          <p:cNvSpPr/>
          <p:nvPr/>
        </p:nvSpPr>
        <p:spPr bwMode="auto">
          <a:xfrm>
            <a:off x="551639" y="3586126"/>
            <a:ext cx="1780081" cy="51989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08" b="0" dirty="0">
              <a:solidFill>
                <a:schemeClr val="tx1"/>
              </a:solidFill>
              <a:latin typeface="Meiryo UI" panose="020B0604030504040204" pitchFamily="50" charset="-128"/>
              <a:ea typeface="Meiryo UI" panose="020B0604030504040204" pitchFamily="50" charset="-128"/>
            </a:endParaRPr>
          </a:p>
        </p:txBody>
      </p:sp>
      <p:cxnSp>
        <p:nvCxnSpPr>
          <p:cNvPr id="348" name="直線コネクタ 347"/>
          <p:cNvCxnSpPr>
            <a:stCxn id="349" idx="0"/>
          </p:cNvCxnSpPr>
          <p:nvPr/>
        </p:nvCxnSpPr>
        <p:spPr bwMode="auto">
          <a:xfrm flipH="1" flipV="1">
            <a:off x="2623749" y="1617134"/>
            <a:ext cx="784291" cy="159258"/>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49" name="AutoShape 3"/>
          <p:cNvSpPr>
            <a:spLocks noChangeArrowheads="1"/>
          </p:cNvSpPr>
          <p:nvPr/>
        </p:nvSpPr>
        <p:spPr bwMode="auto">
          <a:xfrm>
            <a:off x="2481040" y="1776392"/>
            <a:ext cx="1854000" cy="2732192"/>
          </a:xfrm>
          <a:prstGeom prst="foldedCorner">
            <a:avLst>
              <a:gd name="adj" fmla="val 12500"/>
            </a:avLst>
          </a:prstGeom>
          <a:solidFill>
            <a:schemeClr val="bg1">
              <a:lumMod val="95000"/>
            </a:schemeClr>
          </a:solidFill>
          <a:ln w="9525">
            <a:solidFill>
              <a:schemeClr val="tx1"/>
            </a:solidFill>
            <a:round/>
            <a:headEnd/>
            <a:tailEnd/>
          </a:ln>
          <a:effectLst/>
          <a:extLst/>
        </p:spPr>
        <p:txBody>
          <a:bodyPr wrap="none" lIns="91427" tIns="45714" rIns="91427" bIns="45714" anchor="ctr"/>
          <a:lstStyle/>
          <a:p>
            <a:endParaRPr lang="en-US" altLang="ja-JP"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書類名</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特許料納付書</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提出日</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年　　</a:t>
            </a:r>
            <a:r>
              <a:rPr lang="ja-JP" altLang="en-US" sz="800" dirty="0">
                <a:solidFill>
                  <a:srgbClr val="000000"/>
                </a:solidFill>
                <a:latin typeface="Meiryo UI" panose="020B0604030504040204" pitchFamily="50" charset="-128"/>
                <a:ea typeface="Meiryo UI" panose="020B0604030504040204" pitchFamily="50" charset="-128"/>
              </a:rPr>
              <a:t>月</a:t>
            </a:r>
            <a:r>
              <a:rPr lang="ja-JP" altLang="en-US" sz="800" b="0" dirty="0">
                <a:solidFill>
                  <a:srgbClr val="000000"/>
                </a:solidFill>
                <a:latin typeface="Meiryo UI" panose="020B0604030504040204" pitchFamily="50" charset="-128"/>
                <a:ea typeface="Meiryo UI" panose="020B0604030504040204" pitchFamily="50" charset="-128"/>
              </a:rPr>
              <a:t>　　日</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あて先</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特許庁長官殿</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出願番号</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特願</a:t>
            </a:r>
            <a:r>
              <a:rPr lang="en-US" altLang="ja-JP" sz="800" b="0" dirty="0">
                <a:solidFill>
                  <a:srgbClr val="000000"/>
                </a:solidFill>
                <a:latin typeface="Meiryo UI" panose="020B0604030504040204" pitchFamily="50" charset="-128"/>
                <a:ea typeface="Meiryo UI" panose="020B0604030504040204" pitchFamily="50" charset="-128"/>
              </a:rPr>
              <a:t>20XX-XXXXXX</a:t>
            </a:r>
            <a:endParaRPr lang="ja-JP" altLang="en-US"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請求項の数</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X</a:t>
            </a:r>
            <a:endParaRPr lang="ja-JP" altLang="en-US"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特許出願人</a:t>
            </a:r>
            <a:r>
              <a:rPr lang="en-US" altLang="ja-JP" sz="800" b="0" dirty="0">
                <a:solidFill>
                  <a:srgbClr val="000000"/>
                </a:solidFill>
                <a:latin typeface="Meiryo UI" panose="020B0604030504040204" pitchFamily="50" charset="-128"/>
                <a:ea typeface="Meiryo UI" panose="020B0604030504040204" pitchFamily="50" charset="-128"/>
              </a:rPr>
              <a:t>】</a:t>
            </a: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識別番号</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　</a:t>
            </a:r>
            <a:r>
              <a:rPr lang="en-US" altLang="ja-JP" sz="800" b="0" dirty="0">
                <a:solidFill>
                  <a:srgbClr val="FF0000"/>
                </a:solidFill>
                <a:latin typeface="Meiryo UI" panose="020B0604030504040204" pitchFamily="50" charset="-128"/>
                <a:ea typeface="Meiryo UI" panose="020B0604030504040204" pitchFamily="50" charset="-128"/>
              </a:rPr>
              <a:t>XXXXXXXXX</a:t>
            </a:r>
            <a:endParaRPr lang="ja-JP" altLang="en-US" sz="800" b="0" dirty="0">
              <a:solidFill>
                <a:srgbClr val="FF0000"/>
              </a:solidFill>
              <a:latin typeface="Meiryo UI" panose="020B0604030504040204" pitchFamily="50" charset="-128"/>
              <a:ea typeface="Meiryo UI" panose="020B0604030504040204" pitchFamily="50" charset="-128"/>
            </a:endParaRPr>
          </a:p>
          <a:p>
            <a:r>
              <a:rPr lang="ja-JP" altLang="en-US" sz="800" b="0" dirty="0">
                <a:solidFill>
                  <a:srgbClr val="FF0000"/>
                </a:solidFill>
                <a:latin typeface="Meiryo UI" panose="020B0604030504040204" pitchFamily="50" charset="-128"/>
                <a:ea typeface="Meiryo UI" panose="020B0604030504040204" pitchFamily="50" charset="-128"/>
              </a:rPr>
              <a:t>　</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氏名又は名称</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　○▼株式会社</a:t>
            </a: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納付者</a:t>
            </a:r>
            <a:r>
              <a:rPr lang="en-US" altLang="ja-JP" sz="800" dirty="0">
                <a:solidFill>
                  <a:srgbClr val="000000"/>
                </a:solidFill>
                <a:latin typeface="Meiryo UI" panose="020B0604030504040204" pitchFamily="50" charset="-128"/>
                <a:ea typeface="Meiryo UI" panose="020B0604030504040204" pitchFamily="50" charset="-128"/>
              </a:rPr>
              <a:t>】</a:t>
            </a: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識別番号</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XXXXXXXXX</a:t>
            </a:r>
            <a:endParaRPr lang="ja-JP" altLang="en-US"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氏名又は名称</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○▼株式会社</a:t>
            </a: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代表者</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特許　太郎</a:t>
            </a:r>
            <a:endParaRPr lang="en-US" altLang="ja-JP" sz="800" dirty="0">
              <a:solidFill>
                <a:srgbClr val="000000"/>
              </a:solidFill>
              <a:latin typeface="Meiryo UI" panose="020B0604030504040204" pitchFamily="50" charset="-128"/>
              <a:ea typeface="Meiryo UI" panose="020B0604030504040204" pitchFamily="50" charset="-128"/>
            </a:endParaRP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納付年分</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第 </a:t>
            </a:r>
            <a:r>
              <a:rPr lang="en-US" altLang="ja-JP" sz="800" dirty="0">
                <a:solidFill>
                  <a:srgbClr val="000000"/>
                </a:solidFill>
                <a:latin typeface="Meiryo UI" panose="020B0604030504040204" pitchFamily="50" charset="-128"/>
                <a:ea typeface="Meiryo UI" panose="020B0604030504040204" pitchFamily="50" charset="-128"/>
              </a:rPr>
              <a:t>1 </a:t>
            </a:r>
            <a:r>
              <a:rPr lang="ja-JP" altLang="en-US" sz="800" dirty="0">
                <a:solidFill>
                  <a:srgbClr val="000000"/>
                </a:solidFill>
                <a:latin typeface="Meiryo UI" panose="020B0604030504040204" pitchFamily="50" charset="-128"/>
                <a:ea typeface="Meiryo UI" panose="020B0604030504040204" pitchFamily="50" charset="-128"/>
              </a:rPr>
              <a:t>年分から第 </a:t>
            </a:r>
            <a:r>
              <a:rPr lang="en-US" altLang="ja-JP" sz="800" dirty="0">
                <a:solidFill>
                  <a:srgbClr val="000000"/>
                </a:solidFill>
                <a:latin typeface="Meiryo UI" panose="020B0604030504040204" pitchFamily="50" charset="-128"/>
                <a:ea typeface="Meiryo UI" panose="020B0604030504040204" pitchFamily="50" charset="-128"/>
              </a:rPr>
              <a:t>3 </a:t>
            </a:r>
            <a:r>
              <a:rPr lang="ja-JP" altLang="en-US" sz="800" dirty="0">
                <a:solidFill>
                  <a:srgbClr val="000000"/>
                </a:solidFill>
                <a:latin typeface="Meiryo UI" panose="020B0604030504040204" pitchFamily="50" charset="-128"/>
                <a:ea typeface="Meiryo UI" panose="020B0604030504040204" pitchFamily="50" charset="-128"/>
              </a:rPr>
              <a:t>年分</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特許</a:t>
            </a:r>
            <a:r>
              <a:rPr lang="ja-JP" altLang="en-US" sz="800" b="0" dirty="0">
                <a:solidFill>
                  <a:srgbClr val="000000"/>
                </a:solidFill>
                <a:latin typeface="Meiryo UI" panose="020B0604030504040204" pitchFamily="50" charset="-128"/>
                <a:ea typeface="Meiryo UI" panose="020B0604030504040204" pitchFamily="50" charset="-128"/>
              </a:rPr>
              <a:t>料等に関する特記事項</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endParaRPr lang="en-US" altLang="ja-JP" sz="800" b="0" dirty="0">
              <a:solidFill>
                <a:srgbClr val="000000"/>
              </a:solidFill>
              <a:latin typeface="Meiryo UI" panose="020B0604030504040204" pitchFamily="50" charset="-128"/>
              <a:ea typeface="Meiryo UI" panose="020B0604030504040204" pitchFamily="50" charset="-128"/>
            </a:endParaRPr>
          </a:p>
          <a:p>
            <a:r>
              <a:rPr lang="ja-JP" altLang="en-US" sz="800" b="1" dirty="0">
                <a:solidFill>
                  <a:srgbClr val="0070C0"/>
                </a:solidFill>
                <a:latin typeface="Meiryo UI" panose="020B0604030504040204" pitchFamily="50" charset="-128"/>
                <a:ea typeface="Meiryo UI" panose="020B0604030504040204" pitchFamily="50" charset="-128"/>
              </a:rPr>
              <a:t>特許法施行令第</a:t>
            </a:r>
            <a:r>
              <a:rPr lang="en-US" altLang="ja-JP" sz="800" b="1" dirty="0">
                <a:solidFill>
                  <a:srgbClr val="0070C0"/>
                </a:solidFill>
                <a:latin typeface="Meiryo UI" panose="020B0604030504040204" pitchFamily="50" charset="-128"/>
                <a:ea typeface="Meiryo UI" panose="020B0604030504040204" pitchFamily="50" charset="-128"/>
              </a:rPr>
              <a:t>10</a:t>
            </a:r>
            <a:r>
              <a:rPr lang="ja-JP" altLang="en-US" sz="800" b="1" dirty="0">
                <a:solidFill>
                  <a:srgbClr val="0070C0"/>
                </a:solidFill>
                <a:latin typeface="Meiryo UI" panose="020B0604030504040204" pitchFamily="50" charset="-128"/>
                <a:ea typeface="Meiryo UI" panose="020B0604030504040204" pitchFamily="50" charset="-128"/>
              </a:rPr>
              <a:t>条第１号イに掲げる</a:t>
            </a:r>
            <a:endParaRPr lang="en-US" altLang="ja-JP" sz="800" b="1" dirty="0">
              <a:solidFill>
                <a:srgbClr val="0070C0"/>
              </a:solidFill>
              <a:latin typeface="Meiryo UI" panose="020B0604030504040204" pitchFamily="50" charset="-128"/>
              <a:ea typeface="Meiryo UI" panose="020B0604030504040204" pitchFamily="50" charset="-128"/>
            </a:endParaRPr>
          </a:p>
          <a:p>
            <a:r>
              <a:rPr lang="ja-JP" altLang="en-US" sz="800" b="1" dirty="0">
                <a:solidFill>
                  <a:srgbClr val="0070C0"/>
                </a:solidFill>
                <a:latin typeface="Meiryo UI" panose="020B0604030504040204" pitchFamily="50" charset="-128"/>
                <a:ea typeface="Meiryo UI" panose="020B0604030504040204" pitchFamily="50" charset="-128"/>
              </a:rPr>
              <a:t>者に該当する特許出願人である。</a:t>
            </a:r>
            <a:r>
              <a:rPr lang="ja-JP" altLang="en-US" sz="800" b="1" dirty="0">
                <a:solidFill>
                  <a:srgbClr val="00B050"/>
                </a:solidFill>
                <a:latin typeface="Meiryo UI" panose="020B0604030504040204" pitchFamily="50" charset="-128"/>
                <a:ea typeface="Meiryo UI" panose="020B0604030504040204" pitchFamily="50" charset="-128"/>
              </a:rPr>
              <a:t>減免申</a:t>
            </a:r>
            <a:endParaRPr lang="en-US" altLang="ja-JP" sz="800" b="1" dirty="0">
              <a:solidFill>
                <a:srgbClr val="00B050"/>
              </a:solidFill>
              <a:latin typeface="Meiryo UI" panose="020B0604030504040204" pitchFamily="50" charset="-128"/>
              <a:ea typeface="Meiryo UI" panose="020B0604030504040204" pitchFamily="50" charset="-128"/>
            </a:endParaRPr>
          </a:p>
          <a:p>
            <a:r>
              <a:rPr lang="ja-JP" altLang="en-US" sz="800" b="1" dirty="0">
                <a:solidFill>
                  <a:srgbClr val="00B050"/>
                </a:solidFill>
                <a:latin typeface="Meiryo UI" panose="020B0604030504040204" pitchFamily="50" charset="-128"/>
                <a:ea typeface="Meiryo UI" panose="020B0604030504040204" pitchFamily="50" charset="-128"/>
              </a:rPr>
              <a:t>請書の提出を省略する。</a:t>
            </a:r>
            <a:endParaRPr lang="en-US" altLang="ja-JP" sz="800" b="1" dirty="0">
              <a:solidFill>
                <a:srgbClr val="00B050"/>
              </a:solidFill>
              <a:latin typeface="Meiryo UI" panose="020B0604030504040204" pitchFamily="50" charset="-128"/>
              <a:ea typeface="Meiryo UI" panose="020B0604030504040204" pitchFamily="50" charset="-128"/>
            </a:endParaRP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特許料の表示</a:t>
            </a:r>
            <a:r>
              <a:rPr lang="en-US" altLang="ja-JP" sz="800" dirty="0">
                <a:solidFill>
                  <a:srgbClr val="000000"/>
                </a:solidFill>
                <a:latin typeface="Meiryo UI" panose="020B0604030504040204" pitchFamily="50" charset="-128"/>
                <a:ea typeface="Meiryo UI" panose="020B0604030504040204" pitchFamily="50" charset="-128"/>
              </a:rPr>
              <a:t>】</a:t>
            </a: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予納台帳番号</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XXXXXX</a:t>
            </a:r>
            <a:endParaRPr lang="ja-JP" altLang="en-US"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納付金額</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XXXXXX</a:t>
            </a:r>
            <a:endParaRPr lang="ja-JP" altLang="en-US" sz="800" dirty="0">
              <a:solidFill>
                <a:srgbClr val="000000"/>
              </a:solidFill>
              <a:latin typeface="Meiryo UI" panose="020B0604030504040204" pitchFamily="50" charset="-128"/>
              <a:ea typeface="Meiryo UI" panose="020B0604030504040204" pitchFamily="50" charset="-128"/>
            </a:endParaRPr>
          </a:p>
        </p:txBody>
      </p:sp>
      <p:sp>
        <p:nvSpPr>
          <p:cNvPr id="350" name="正方形/長方形 349"/>
          <p:cNvSpPr/>
          <p:nvPr/>
        </p:nvSpPr>
        <p:spPr bwMode="auto">
          <a:xfrm>
            <a:off x="2543076" y="3452491"/>
            <a:ext cx="1745460" cy="48551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08" b="0" dirty="0">
              <a:solidFill>
                <a:schemeClr val="tx1"/>
              </a:solidFill>
              <a:latin typeface="Meiryo UI" panose="020B0604030504040204" pitchFamily="50" charset="-128"/>
              <a:ea typeface="Meiryo UI" panose="020B0604030504040204" pitchFamily="50" charset="-128"/>
            </a:endParaRPr>
          </a:p>
        </p:txBody>
      </p:sp>
      <p:grpSp>
        <p:nvGrpSpPr>
          <p:cNvPr id="351" name="グループ化 350"/>
          <p:cNvGrpSpPr/>
          <p:nvPr/>
        </p:nvGrpSpPr>
        <p:grpSpPr>
          <a:xfrm>
            <a:off x="3301388" y="788918"/>
            <a:ext cx="2781913" cy="276999"/>
            <a:chOff x="1046904" y="4430842"/>
            <a:chExt cx="2781913" cy="276999"/>
          </a:xfrm>
        </p:grpSpPr>
        <p:pic>
          <p:nvPicPr>
            <p:cNvPr id="352" name="図 351"/>
            <p:cNvPicPr>
              <a:picLocks noChangeAspect="1"/>
            </p:cNvPicPr>
            <p:nvPr/>
          </p:nvPicPr>
          <p:blipFill>
            <a:blip r:embed="rId3"/>
            <a:stretch>
              <a:fillRect/>
            </a:stretch>
          </p:blipFill>
          <p:spPr>
            <a:xfrm>
              <a:off x="1046904" y="4461875"/>
              <a:ext cx="107825" cy="108000"/>
            </a:xfrm>
            <a:prstGeom prst="rect">
              <a:avLst/>
            </a:prstGeom>
          </p:spPr>
        </p:pic>
        <p:sp>
          <p:nvSpPr>
            <p:cNvPr id="353" name="正方形/長方形 352"/>
            <p:cNvSpPr/>
            <p:nvPr/>
          </p:nvSpPr>
          <p:spPr>
            <a:xfrm>
              <a:off x="1100369" y="4430842"/>
              <a:ext cx="2728448" cy="276999"/>
            </a:xfrm>
            <a:prstGeom prst="rect">
              <a:avLst/>
            </a:prstGeom>
          </p:spPr>
          <p:txBody>
            <a:bodyPr wrap="square">
              <a:spAutoFit/>
            </a:bodyPr>
            <a:lstStyle/>
            <a:p>
              <a:r>
                <a:rPr lang="ja-JP" altLang="en-US" sz="600" dirty="0">
                  <a:solidFill>
                    <a:srgbClr val="000000"/>
                  </a:solidFill>
                  <a:latin typeface="Meiryo UI" panose="020B0604030504040204" pitchFamily="50" charset="-128"/>
                  <a:ea typeface="Meiryo UI" panose="020B0604030504040204" pitchFamily="50" charset="-128"/>
                </a:rPr>
                <a:t>減免申請書と証明書類の提出は不要に</a:t>
              </a:r>
              <a:r>
                <a:rPr lang="ja-JP" altLang="en-US" sz="600" dirty="0">
                  <a:latin typeface="Meiryo UI" panose="020B0604030504040204" pitchFamily="50" charset="-128"/>
                  <a:ea typeface="Meiryo UI" panose="020B0604030504040204" pitchFamily="50" charset="-128"/>
                </a:rPr>
                <a:t>なりました。（</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特許料</a:t>
              </a:r>
              <a:r>
                <a:rPr lang="en-US" altLang="ja-JP" sz="600" dirty="0">
                  <a:latin typeface="Meiryo UI" panose="020B0604030504040204" pitchFamily="50" charset="-128"/>
                  <a:ea typeface="Meiryo UI" panose="020B0604030504040204" pitchFamily="50" charset="-128"/>
                </a:rPr>
                <a:t>1~3</a:t>
              </a:r>
              <a:r>
                <a:rPr lang="ja-JP" altLang="en-US" sz="600" dirty="0">
                  <a:latin typeface="Meiryo UI" panose="020B0604030504040204" pitchFamily="50" charset="-128"/>
                  <a:ea typeface="Meiryo UI" panose="020B0604030504040204" pitchFamily="50" charset="-128"/>
                </a:rPr>
                <a:t>年目の免除を申請するときは、特許料納付書を提出しないため減免申請書の提出が必要です。）</a:t>
              </a:r>
              <a:endParaRPr lang="en-US" altLang="ja-JP" sz="600" dirty="0">
                <a:solidFill>
                  <a:srgbClr val="000000"/>
                </a:solidFill>
                <a:latin typeface="Meiryo UI" panose="020B0604030504040204" pitchFamily="50" charset="-128"/>
                <a:ea typeface="Meiryo UI" panose="020B0604030504040204" pitchFamily="50" charset="-128"/>
              </a:endParaRPr>
            </a:p>
          </p:txBody>
        </p:sp>
      </p:grpSp>
      <p:grpSp>
        <p:nvGrpSpPr>
          <p:cNvPr id="108" name="グループ化 1575"/>
          <p:cNvGrpSpPr>
            <a:grpSpLocks/>
          </p:cNvGrpSpPr>
          <p:nvPr/>
        </p:nvGrpSpPr>
        <p:grpSpPr bwMode="auto">
          <a:xfrm>
            <a:off x="2278542" y="1315762"/>
            <a:ext cx="1142423" cy="304309"/>
            <a:chOff x="2663300" y="3878064"/>
            <a:chExt cx="1651224" cy="439480"/>
          </a:xfrm>
        </p:grpSpPr>
        <p:sp>
          <p:nvSpPr>
            <p:cNvPr id="111" name="メモ 110"/>
            <p:cNvSpPr/>
            <p:nvPr/>
          </p:nvSpPr>
          <p:spPr bwMode="auto">
            <a:xfrm>
              <a:off x="2837301" y="3946660"/>
              <a:ext cx="1477223" cy="286581"/>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特許料納付書</a:t>
              </a:r>
              <a:endParaRPr lang="en-US" altLang="ja-JP" sz="800" b="0" dirty="0">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（１～３年目分）</a:t>
              </a:r>
            </a:p>
          </p:txBody>
        </p:sp>
        <p:grpSp>
          <p:nvGrpSpPr>
            <p:cNvPr id="112" name="Group 569"/>
            <p:cNvGrpSpPr>
              <a:grpSpLocks/>
            </p:cNvGrpSpPr>
            <p:nvPr/>
          </p:nvGrpSpPr>
          <p:grpSpPr bwMode="auto">
            <a:xfrm>
              <a:off x="2663300" y="3878064"/>
              <a:ext cx="320883" cy="439480"/>
              <a:chOff x="4411" y="1947"/>
              <a:chExt cx="350" cy="551"/>
            </a:xfrm>
          </p:grpSpPr>
          <p:sp>
            <p:nvSpPr>
              <p:cNvPr id="115"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16"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17"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18"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19"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20"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21"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22"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2"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3"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9"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0"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51"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2"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3"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54"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5"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6"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57"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8"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59"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60"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61"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2"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3"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64"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5"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6"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67"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8"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69"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70"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1"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2"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73"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4"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5"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76"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77"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0"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81"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82"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3"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4"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85"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6"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7"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88"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89"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0"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91"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2"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3"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94"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5"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6"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97"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98"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sp>
        <p:nvSpPr>
          <p:cNvPr id="354" name="Rectangle 5"/>
          <p:cNvSpPr>
            <a:spLocks noChangeArrowheads="1"/>
          </p:cNvSpPr>
          <p:nvPr/>
        </p:nvSpPr>
        <p:spPr bwMode="auto">
          <a:xfrm>
            <a:off x="2306639" y="5616736"/>
            <a:ext cx="252000" cy="684000"/>
          </a:xfrm>
          <a:prstGeom prst="rect">
            <a:avLst/>
          </a:prstGeom>
          <a:solidFill>
            <a:srgbClr val="92D050"/>
          </a:solidFill>
          <a:ln>
            <a:noFill/>
          </a:ln>
          <a:extLst/>
        </p:spPr>
        <p:style>
          <a:lnRef idx="2">
            <a:schemeClr val="accent2">
              <a:shade val="50000"/>
            </a:schemeClr>
          </a:lnRef>
          <a:fillRef idx="1">
            <a:schemeClr val="accent2"/>
          </a:fillRef>
          <a:effectRef idx="0">
            <a:schemeClr val="accent2"/>
          </a:effectRef>
          <a:fontRef idx="minor">
            <a:schemeClr val="lt1"/>
          </a:fontRef>
        </p:style>
        <p:txBody>
          <a:bodyPr vert="eaVert" wrap="none" lIns="87078" tIns="43539" rIns="87078" bIns="43539" anchor="ctr"/>
          <a:lstStyle/>
          <a:p>
            <a:pPr algn="ctr" eaLnBrk="0" hangingPunct="0"/>
            <a:r>
              <a:rPr kumimoji="0" lang="ja-JP" altLang="en-US" sz="1200" b="0" dirty="0">
                <a:solidFill>
                  <a:srgbClr val="FFFFFF"/>
                </a:solidFill>
                <a:latin typeface="Meiryo UI" panose="020B0604030504040204" pitchFamily="50" charset="-128"/>
                <a:ea typeface="Meiryo UI" panose="020B0604030504040204" pitchFamily="50" charset="-128"/>
              </a:rPr>
              <a:t>申請人</a:t>
            </a:r>
          </a:p>
        </p:txBody>
      </p:sp>
      <p:sp>
        <p:nvSpPr>
          <p:cNvPr id="355" name="Rectangle 6"/>
          <p:cNvSpPr>
            <a:spLocks noChangeArrowheads="1"/>
          </p:cNvSpPr>
          <p:nvPr/>
        </p:nvSpPr>
        <p:spPr bwMode="auto">
          <a:xfrm>
            <a:off x="3851080" y="5617354"/>
            <a:ext cx="252000" cy="684000"/>
          </a:xfrm>
          <a:prstGeom prst="rect">
            <a:avLst/>
          </a:prstGeom>
          <a:solidFill>
            <a:srgbClr val="0070C0"/>
          </a:solidFill>
          <a:ln>
            <a:noFill/>
            <a:headEnd/>
            <a:tailEnd/>
          </a:ln>
          <a:extLst/>
        </p:spPr>
        <p:style>
          <a:lnRef idx="1">
            <a:schemeClr val="accent2"/>
          </a:lnRef>
          <a:fillRef idx="3">
            <a:schemeClr val="accent2"/>
          </a:fillRef>
          <a:effectRef idx="2">
            <a:schemeClr val="accent2"/>
          </a:effectRef>
          <a:fontRef idx="minor">
            <a:schemeClr val="lt1"/>
          </a:fontRef>
        </p:style>
        <p:txBody>
          <a:bodyPr vert="eaVert" wrap="none" lIns="87078" tIns="43539" rIns="87078" bIns="43539" anchor="ctr"/>
          <a:lstStyle/>
          <a:p>
            <a:pPr algn="ctr" eaLnBrk="0" hangingPunct="0"/>
            <a:r>
              <a:rPr kumimoji="0" lang="ja-JP" altLang="en-US" sz="1200" b="0" dirty="0">
                <a:solidFill>
                  <a:srgbClr val="FFFFFF"/>
                </a:solidFill>
                <a:latin typeface="Meiryo UI" panose="020B0604030504040204" pitchFamily="50" charset="-128"/>
                <a:ea typeface="Meiryo UI" panose="020B0604030504040204" pitchFamily="50" charset="-128"/>
              </a:rPr>
              <a:t>特許庁</a:t>
            </a:r>
          </a:p>
        </p:txBody>
      </p:sp>
      <p:sp>
        <p:nvSpPr>
          <p:cNvPr id="356" name="AutoShape 9"/>
          <p:cNvSpPr>
            <a:spLocks noChangeArrowheads="1"/>
          </p:cNvSpPr>
          <p:nvPr/>
        </p:nvSpPr>
        <p:spPr bwMode="auto">
          <a:xfrm>
            <a:off x="2634130" y="5630343"/>
            <a:ext cx="1163066" cy="642886"/>
          </a:xfrm>
          <a:prstGeom prst="rightArrow">
            <a:avLst>
              <a:gd name="adj1" fmla="val 72752"/>
              <a:gd name="adj2" fmla="val 39653"/>
            </a:avLst>
          </a:prstGeom>
          <a:solidFill>
            <a:srgbClr val="FFCC00"/>
          </a:solidFill>
          <a:ln>
            <a:noFill/>
          </a:ln>
          <a:effectLst>
            <a:prstShdw prst="shdw17" dist="17961" dir="2700000">
              <a:srgbClr val="FFCC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spcBef>
                <a:spcPct val="50000"/>
              </a:spcBef>
            </a:pPr>
            <a:r>
              <a:rPr kumimoji="0" lang="ja-JP" altLang="en-US" sz="700" b="0" dirty="0">
                <a:solidFill>
                  <a:srgbClr val="000000"/>
                </a:solidFill>
                <a:latin typeface="Meiryo UI" panose="020B0604030504040204" pitchFamily="50" charset="-128"/>
                <a:ea typeface="Meiryo UI" panose="020B0604030504040204" pitchFamily="50" charset="-128"/>
              </a:rPr>
              <a:t>出願審査請求書</a:t>
            </a:r>
            <a:endParaRPr kumimoji="0" lang="en-US" altLang="ja-JP" sz="700" b="0" dirty="0">
              <a:solidFill>
                <a:srgbClr val="000000"/>
              </a:solidFill>
              <a:latin typeface="Meiryo UI" panose="020B0604030504040204" pitchFamily="50" charset="-128"/>
              <a:ea typeface="Meiryo UI" panose="020B0604030504040204" pitchFamily="50" charset="-128"/>
            </a:endParaRPr>
          </a:p>
          <a:p>
            <a:pPr algn="ctr" eaLnBrk="0" hangingPunct="0">
              <a:spcBef>
                <a:spcPct val="50000"/>
              </a:spcBef>
            </a:pPr>
            <a:r>
              <a:rPr kumimoji="0" lang="ja-JP" altLang="en-US" sz="700" dirty="0">
                <a:solidFill>
                  <a:srgbClr val="000000"/>
                </a:solidFill>
                <a:latin typeface="Meiryo UI" panose="020B0604030504040204" pitchFamily="50" charset="-128"/>
                <a:ea typeface="Meiryo UI" panose="020B0604030504040204" pitchFamily="50" charset="-128"/>
              </a:rPr>
              <a:t>／</a:t>
            </a:r>
            <a:r>
              <a:rPr kumimoji="0" lang="ja-JP" altLang="en-US" sz="700" b="0" dirty="0">
                <a:solidFill>
                  <a:srgbClr val="000000"/>
                </a:solidFill>
                <a:latin typeface="Meiryo UI" panose="020B0604030504040204" pitchFamily="50" charset="-128"/>
                <a:ea typeface="Meiryo UI" panose="020B0604030504040204" pitchFamily="50" charset="-128"/>
              </a:rPr>
              <a:t>特許料納付書</a:t>
            </a:r>
            <a:endParaRPr kumimoji="0" lang="en-US" altLang="ja-JP" sz="700" b="0" dirty="0">
              <a:solidFill>
                <a:srgbClr val="000000"/>
              </a:solidFill>
              <a:latin typeface="Meiryo UI" panose="020B0604030504040204" pitchFamily="50" charset="-128"/>
              <a:ea typeface="Meiryo UI" panose="020B0604030504040204" pitchFamily="50" charset="-128"/>
            </a:endParaRPr>
          </a:p>
          <a:p>
            <a:pPr algn="ctr" eaLnBrk="0" hangingPunct="0">
              <a:spcBef>
                <a:spcPct val="50000"/>
              </a:spcBef>
            </a:pPr>
            <a:r>
              <a:rPr lang="ja-JP" altLang="en-US" sz="700" b="0" dirty="0">
                <a:solidFill>
                  <a:srgbClr val="000000"/>
                </a:solidFill>
                <a:latin typeface="Meiryo UI" panose="020B0604030504040204" pitchFamily="50" charset="-128"/>
                <a:ea typeface="Meiryo UI" panose="020B0604030504040204" pitchFamily="50" charset="-128"/>
              </a:rPr>
              <a:t>＋特記事項への記入</a:t>
            </a:r>
          </a:p>
        </p:txBody>
      </p:sp>
      <p:grpSp>
        <p:nvGrpSpPr>
          <p:cNvPr id="25" name="グループ化 24"/>
          <p:cNvGrpSpPr/>
          <p:nvPr/>
        </p:nvGrpSpPr>
        <p:grpSpPr>
          <a:xfrm>
            <a:off x="526201" y="5691962"/>
            <a:ext cx="1689873" cy="215444"/>
            <a:chOff x="4478002" y="3896897"/>
            <a:chExt cx="1689873" cy="215444"/>
          </a:xfrm>
        </p:grpSpPr>
        <p:sp>
          <p:nvSpPr>
            <p:cNvPr id="357" name="正方形/長方形 356"/>
            <p:cNvSpPr/>
            <p:nvPr/>
          </p:nvSpPr>
          <p:spPr>
            <a:xfrm>
              <a:off x="4540506" y="3896897"/>
              <a:ext cx="1627369" cy="215444"/>
            </a:xfrm>
            <a:prstGeom prst="rect">
              <a:avLst/>
            </a:prstGeom>
          </p:spPr>
          <p:txBody>
            <a:bodyPr wrap="none">
              <a:spAutoFit/>
            </a:bodyPr>
            <a:lstStyle/>
            <a:p>
              <a:r>
                <a:rPr lang="ja-JP" altLang="en-US" sz="800" dirty="0">
                  <a:solidFill>
                    <a:srgbClr val="000000"/>
                  </a:solidFill>
                  <a:latin typeface="Meiryo UI" panose="020B0604030504040204" pitchFamily="50" charset="-128"/>
                  <a:ea typeface="Meiryo UI" panose="020B0604030504040204" pitchFamily="50" charset="-128"/>
                </a:rPr>
                <a:t>減免申請先は、特許庁になります。</a:t>
              </a:r>
              <a:endParaRPr lang="en-US" altLang="ja-JP" sz="800" dirty="0">
                <a:solidFill>
                  <a:srgbClr val="000000"/>
                </a:solidFill>
                <a:latin typeface="Meiryo UI" panose="020B0604030504040204" pitchFamily="50" charset="-128"/>
                <a:ea typeface="Meiryo UI" panose="020B0604030504040204" pitchFamily="50" charset="-128"/>
              </a:endParaRPr>
            </a:p>
          </p:txBody>
        </p:sp>
        <p:sp>
          <p:nvSpPr>
            <p:cNvPr id="358" name="ホームベース 357"/>
            <p:cNvSpPr/>
            <p:nvPr/>
          </p:nvSpPr>
          <p:spPr>
            <a:xfrm>
              <a:off x="4478002" y="3941835"/>
              <a:ext cx="122192" cy="108576"/>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359" name="グループ化 358"/>
          <p:cNvGrpSpPr/>
          <p:nvPr/>
        </p:nvGrpSpPr>
        <p:grpSpPr>
          <a:xfrm>
            <a:off x="666451" y="5866753"/>
            <a:ext cx="3330670" cy="369332"/>
            <a:chOff x="1085004" y="4430842"/>
            <a:chExt cx="3330670" cy="369332"/>
          </a:xfrm>
        </p:grpSpPr>
        <p:pic>
          <p:nvPicPr>
            <p:cNvPr id="360" name="図 359"/>
            <p:cNvPicPr>
              <a:picLocks noChangeAspect="1"/>
            </p:cNvPicPr>
            <p:nvPr/>
          </p:nvPicPr>
          <p:blipFill>
            <a:blip r:embed="rId3"/>
            <a:stretch>
              <a:fillRect/>
            </a:stretch>
          </p:blipFill>
          <p:spPr>
            <a:xfrm>
              <a:off x="1085004" y="4461875"/>
              <a:ext cx="107825" cy="108000"/>
            </a:xfrm>
            <a:prstGeom prst="rect">
              <a:avLst/>
            </a:prstGeom>
          </p:spPr>
        </p:pic>
        <p:sp>
          <p:nvSpPr>
            <p:cNvPr id="361" name="正方形/長方形 360"/>
            <p:cNvSpPr/>
            <p:nvPr/>
          </p:nvSpPr>
          <p:spPr>
            <a:xfrm>
              <a:off x="1138469" y="4430842"/>
              <a:ext cx="3277205" cy="369332"/>
            </a:xfrm>
            <a:prstGeom prst="rect">
              <a:avLst/>
            </a:prstGeom>
          </p:spPr>
          <p:txBody>
            <a:bodyPr wrap="square">
              <a:spAutoFit/>
            </a:bodyPr>
            <a:lstStyle/>
            <a:p>
              <a:r>
                <a:rPr lang="ja-JP" altLang="en-US" sz="600" dirty="0">
                  <a:solidFill>
                    <a:srgbClr val="000000"/>
                  </a:solidFill>
                  <a:latin typeface="Meiryo UI" panose="020B0604030504040204" pitchFamily="50" charset="-128"/>
                  <a:ea typeface="Meiryo UI" panose="020B0604030504040204" pitchFamily="50" charset="-128"/>
                </a:rPr>
                <a:t>研究開発型中小企業、公設試験研究機関、</a:t>
              </a:r>
              <a:endParaRPr lang="en-US" altLang="ja-JP" sz="600" dirty="0">
                <a:solidFill>
                  <a:srgbClr val="000000"/>
                </a:solidFill>
                <a:latin typeface="Meiryo UI" panose="020B0604030504040204" pitchFamily="50" charset="-128"/>
                <a:ea typeface="Meiryo UI" panose="020B0604030504040204" pitchFamily="50" charset="-128"/>
              </a:endParaRPr>
            </a:p>
            <a:p>
              <a:r>
                <a:rPr lang="ja-JP" altLang="en-US" sz="600" dirty="0">
                  <a:solidFill>
                    <a:srgbClr val="000000"/>
                  </a:solidFill>
                  <a:latin typeface="Meiryo UI" panose="020B0604030504040204" pitchFamily="50" charset="-128"/>
                  <a:ea typeface="Meiryo UI" panose="020B0604030504040204" pitchFamily="50" charset="-128"/>
                </a:rPr>
                <a:t>試験研究地方独立行政法人の減免申請先は</a:t>
              </a:r>
              <a:endParaRPr lang="en-US" altLang="ja-JP" sz="600" dirty="0">
                <a:solidFill>
                  <a:srgbClr val="000000"/>
                </a:solidFill>
                <a:latin typeface="Meiryo UI" panose="020B0604030504040204" pitchFamily="50" charset="-128"/>
                <a:ea typeface="Meiryo UI" panose="020B0604030504040204" pitchFamily="50" charset="-128"/>
              </a:endParaRPr>
            </a:p>
            <a:p>
              <a:r>
                <a:rPr lang="ja-JP" altLang="en-US" sz="600" dirty="0">
                  <a:solidFill>
                    <a:srgbClr val="000000"/>
                  </a:solidFill>
                  <a:latin typeface="Meiryo UI" panose="020B0604030504040204" pitchFamily="50" charset="-128"/>
                  <a:ea typeface="Meiryo UI" panose="020B0604030504040204" pitchFamily="50" charset="-128"/>
                </a:rPr>
                <a:t>経済産業局等から特許庁に変更になります。</a:t>
              </a:r>
              <a:endParaRPr lang="en-US" altLang="ja-JP" sz="600" dirty="0">
                <a:solidFill>
                  <a:srgbClr val="000000"/>
                </a:solidFill>
                <a:latin typeface="Meiryo UI" panose="020B0604030504040204" pitchFamily="50" charset="-128"/>
                <a:ea typeface="Meiryo UI" panose="020B0604030504040204" pitchFamily="50" charset="-128"/>
              </a:endParaRPr>
            </a:p>
          </p:txBody>
        </p:sp>
      </p:grpSp>
      <p:grpSp>
        <p:nvGrpSpPr>
          <p:cNvPr id="362" name="グループ化 361"/>
          <p:cNvGrpSpPr/>
          <p:nvPr/>
        </p:nvGrpSpPr>
        <p:grpSpPr>
          <a:xfrm>
            <a:off x="529172" y="4657894"/>
            <a:ext cx="1935133" cy="584775"/>
            <a:chOff x="4478002" y="3896897"/>
            <a:chExt cx="1935133" cy="584775"/>
          </a:xfrm>
        </p:grpSpPr>
        <p:sp>
          <p:nvSpPr>
            <p:cNvPr id="363" name="正方形/長方形 362"/>
            <p:cNvSpPr/>
            <p:nvPr/>
          </p:nvSpPr>
          <p:spPr>
            <a:xfrm>
              <a:off x="4540506" y="3896897"/>
              <a:ext cx="1872629" cy="584775"/>
            </a:xfrm>
            <a:prstGeom prst="rect">
              <a:avLst/>
            </a:prstGeom>
          </p:spPr>
          <p:txBody>
            <a:bodyPr wrap="none">
              <a:spAutoFit/>
            </a:bodyPr>
            <a:lstStyle/>
            <a:p>
              <a:r>
                <a:rPr lang="ja-JP" altLang="en-US" sz="800" dirty="0">
                  <a:solidFill>
                    <a:srgbClr val="000000"/>
                  </a:solidFill>
                  <a:latin typeface="Meiryo UI" panose="020B0604030504040204" pitchFamily="50" charset="-128"/>
                  <a:ea typeface="Meiryo UI" panose="020B0604030504040204" pitchFamily="50" charset="-128"/>
                </a:rPr>
                <a:t>出願審査請求料の減免を受ける際には、</a:t>
              </a:r>
              <a:endParaRPr lang="en-US" altLang="ja-JP" sz="800" dirty="0">
                <a:solidFill>
                  <a:srgbClr val="000000"/>
                </a:solidFill>
                <a:latin typeface="Meiryo UI" panose="020B0604030504040204" pitchFamily="50" charset="-128"/>
                <a:ea typeface="Meiryo UI" panose="020B0604030504040204" pitchFamily="50" charset="-128"/>
              </a:endParaRP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手数料に関する特記事項</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に、</a:t>
              </a:r>
              <a:endParaRPr lang="en-US" altLang="ja-JP"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減免を受ける旨</a:t>
              </a:r>
              <a:r>
                <a:rPr lang="ja-JP" altLang="en-US" sz="800" dirty="0">
                  <a:solidFill>
                    <a:srgbClr val="000000"/>
                  </a:solidFill>
                  <a:latin typeface="Meiryo UI" panose="020B0604030504040204" pitchFamily="50" charset="-128"/>
                  <a:ea typeface="Meiryo UI" panose="020B0604030504040204" pitchFamily="50" charset="-128"/>
                </a:rPr>
                <a:t>及び</a:t>
              </a:r>
              <a:r>
                <a:rPr lang="ja-JP" altLang="en-US" sz="800" b="1" dirty="0">
                  <a:solidFill>
                    <a:srgbClr val="00B050"/>
                  </a:solidFill>
                  <a:latin typeface="Meiryo UI" panose="020B0604030504040204" pitchFamily="50" charset="-128"/>
                  <a:ea typeface="Meiryo UI" panose="020B0604030504040204" pitchFamily="50" charset="-128"/>
                </a:rPr>
                <a:t>減免申請書の</a:t>
              </a:r>
              <a:endParaRPr lang="en-US" altLang="ja-JP" sz="800" b="1" dirty="0">
                <a:solidFill>
                  <a:srgbClr val="00B050"/>
                </a:solidFill>
                <a:latin typeface="Meiryo UI" panose="020B0604030504040204" pitchFamily="50" charset="-128"/>
                <a:ea typeface="Meiryo UI" panose="020B0604030504040204" pitchFamily="50" charset="-128"/>
              </a:endParaRPr>
            </a:p>
            <a:p>
              <a:r>
                <a:rPr lang="ja-JP" altLang="en-US" sz="800" b="1" dirty="0">
                  <a:solidFill>
                    <a:srgbClr val="00B050"/>
                  </a:solidFill>
                  <a:latin typeface="Meiryo UI" panose="020B0604030504040204" pitchFamily="50" charset="-128"/>
                  <a:ea typeface="Meiryo UI" panose="020B0604030504040204" pitchFamily="50" charset="-128"/>
                </a:rPr>
                <a:t>提出を省略する旨</a:t>
              </a:r>
              <a:r>
                <a:rPr lang="ja-JP" altLang="en-US" sz="800" dirty="0">
                  <a:solidFill>
                    <a:srgbClr val="000000"/>
                  </a:solidFill>
                  <a:latin typeface="Meiryo UI" panose="020B0604030504040204" pitchFamily="50" charset="-128"/>
                  <a:ea typeface="Meiryo UI" panose="020B0604030504040204" pitchFamily="50" charset="-128"/>
                </a:rPr>
                <a:t>」を記載します。</a:t>
              </a:r>
            </a:p>
          </p:txBody>
        </p:sp>
        <p:sp>
          <p:nvSpPr>
            <p:cNvPr id="364" name="ホームベース 363"/>
            <p:cNvSpPr/>
            <p:nvPr/>
          </p:nvSpPr>
          <p:spPr>
            <a:xfrm>
              <a:off x="4478002" y="3941835"/>
              <a:ext cx="122192" cy="108576"/>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365" name="グループ化 364"/>
          <p:cNvGrpSpPr/>
          <p:nvPr/>
        </p:nvGrpSpPr>
        <p:grpSpPr>
          <a:xfrm>
            <a:off x="2504388" y="4659623"/>
            <a:ext cx="3993388" cy="584775"/>
            <a:chOff x="4478002" y="3896897"/>
            <a:chExt cx="3993388" cy="584775"/>
          </a:xfrm>
        </p:grpSpPr>
        <p:sp>
          <p:nvSpPr>
            <p:cNvPr id="366" name="正方形/長方形 365"/>
            <p:cNvSpPr/>
            <p:nvPr/>
          </p:nvSpPr>
          <p:spPr>
            <a:xfrm>
              <a:off x="4540506" y="3896897"/>
              <a:ext cx="3930884" cy="584775"/>
            </a:xfrm>
            <a:prstGeom prst="rect">
              <a:avLst/>
            </a:prstGeom>
          </p:spPr>
          <p:txBody>
            <a:bodyPr wrap="none">
              <a:spAutoFit/>
            </a:bodyPr>
            <a:lstStyle/>
            <a:p>
              <a:r>
                <a:rPr lang="ja-JP" altLang="en-US" sz="800" dirty="0">
                  <a:solidFill>
                    <a:srgbClr val="000000"/>
                  </a:solidFill>
                  <a:latin typeface="Meiryo UI" panose="020B0604030504040204" pitchFamily="50" charset="-128"/>
                  <a:ea typeface="Meiryo UI" panose="020B0604030504040204" pitchFamily="50" charset="-128"/>
                </a:rPr>
                <a:t>特許料の減免を受ける際には、</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特許出願人</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又は</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特許権者</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の欄に、</a:t>
              </a:r>
              <a:endParaRPr lang="en-US" altLang="ja-JP" sz="800" dirty="0">
                <a:solidFill>
                  <a:srgbClr val="000000"/>
                </a:solidFill>
                <a:latin typeface="Meiryo UI" panose="020B0604030504040204" pitchFamily="50" charset="-128"/>
                <a:ea typeface="Meiryo UI" panose="020B0604030504040204" pitchFamily="50" charset="-128"/>
              </a:endParaRPr>
            </a:p>
            <a:p>
              <a:r>
                <a:rPr lang="en-US" altLang="ja-JP" sz="800" b="1" dirty="0">
                  <a:solidFill>
                    <a:srgbClr val="FF0000"/>
                  </a:solidFill>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住所又は居所</a:t>
              </a:r>
              <a:r>
                <a:rPr lang="en-US" altLang="ja-JP" sz="800" b="1" dirty="0">
                  <a:solidFill>
                    <a:srgbClr val="FF0000"/>
                  </a:solidFill>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又は</a:t>
              </a:r>
              <a:r>
                <a:rPr lang="en-US" altLang="ja-JP" sz="800" b="1" dirty="0">
                  <a:solidFill>
                    <a:srgbClr val="FF0000"/>
                  </a:solidFill>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識別番号</a:t>
              </a:r>
              <a:r>
                <a:rPr lang="en-US" altLang="ja-JP" sz="800" b="1" dirty="0">
                  <a:solidFill>
                    <a:srgbClr val="FF0000"/>
                  </a:solidFill>
                  <a:latin typeface="Meiryo UI" panose="020B0604030504040204" pitchFamily="50" charset="-128"/>
                  <a:ea typeface="Meiryo UI" panose="020B0604030504040204" pitchFamily="50" charset="-128"/>
                </a:rPr>
                <a:t>】</a:t>
              </a:r>
              <a:r>
                <a:rPr lang="ja-JP" altLang="en-US" sz="800" dirty="0" err="1">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及び</a:t>
              </a:r>
              <a:r>
                <a:rPr lang="en-US" altLang="ja-JP" sz="800" b="1" dirty="0">
                  <a:solidFill>
                    <a:srgbClr val="FF0000"/>
                  </a:solidFill>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氏名又は名称</a:t>
              </a:r>
              <a:r>
                <a:rPr lang="en-US" altLang="ja-JP" sz="800" b="1" dirty="0">
                  <a:solidFill>
                    <a:srgbClr val="FF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を記載し、</a:t>
              </a:r>
              <a:endParaRPr lang="en-US" altLang="ja-JP" sz="800" dirty="0">
                <a:solidFill>
                  <a:srgbClr val="000000"/>
                </a:solidFill>
                <a:latin typeface="Meiryo UI" panose="020B0604030504040204" pitchFamily="50" charset="-128"/>
                <a:ea typeface="Meiryo UI" panose="020B0604030504040204" pitchFamily="50" charset="-128"/>
              </a:endParaRP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特許料等に関する特記事項</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に、「</a:t>
              </a:r>
              <a:r>
                <a:rPr lang="ja-JP" altLang="en-US" sz="800" b="1" dirty="0">
                  <a:solidFill>
                    <a:srgbClr val="0070C0"/>
                  </a:solidFill>
                  <a:latin typeface="Meiryo UI" panose="020B0604030504040204" pitchFamily="50" charset="-128"/>
                  <a:ea typeface="Meiryo UI" panose="020B0604030504040204" pitchFamily="50" charset="-128"/>
                </a:rPr>
                <a:t>減免を受ける旨</a:t>
              </a:r>
              <a:r>
                <a:rPr lang="ja-JP" altLang="en-US" sz="800" dirty="0">
                  <a:solidFill>
                    <a:srgbClr val="000000"/>
                  </a:solidFill>
                  <a:latin typeface="Meiryo UI" panose="020B0604030504040204" pitchFamily="50" charset="-128"/>
                  <a:ea typeface="Meiryo UI" panose="020B0604030504040204" pitchFamily="50" charset="-128"/>
                </a:rPr>
                <a:t>及び</a:t>
              </a:r>
              <a:r>
                <a:rPr lang="ja-JP" altLang="en-US" sz="800" b="1" dirty="0">
                  <a:solidFill>
                    <a:srgbClr val="00B050"/>
                  </a:solidFill>
                  <a:latin typeface="Meiryo UI" panose="020B0604030504040204" pitchFamily="50" charset="-128"/>
                  <a:ea typeface="Meiryo UI" panose="020B0604030504040204" pitchFamily="50" charset="-128"/>
                </a:rPr>
                <a:t>減免申請書の提出を省略する旨</a:t>
              </a:r>
              <a:r>
                <a:rPr lang="ja-JP" altLang="en-US" sz="800" dirty="0">
                  <a:solidFill>
                    <a:srgbClr val="000000"/>
                  </a:solidFill>
                  <a:latin typeface="Meiryo UI" panose="020B0604030504040204" pitchFamily="50" charset="-128"/>
                  <a:ea typeface="Meiryo UI" panose="020B0604030504040204" pitchFamily="50" charset="-128"/>
                </a:rPr>
                <a:t>」</a:t>
              </a:r>
              <a:endParaRPr lang="en-US" altLang="ja-JP"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を記載します。</a:t>
              </a:r>
            </a:p>
          </p:txBody>
        </p:sp>
        <p:sp>
          <p:nvSpPr>
            <p:cNvPr id="367" name="ホームベース 366"/>
            <p:cNvSpPr/>
            <p:nvPr/>
          </p:nvSpPr>
          <p:spPr>
            <a:xfrm>
              <a:off x="4478002" y="3941835"/>
              <a:ext cx="122192" cy="108576"/>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sp>
        <p:nvSpPr>
          <p:cNvPr id="368" name="正方形/長方形 367"/>
          <p:cNvSpPr/>
          <p:nvPr/>
        </p:nvSpPr>
        <p:spPr bwMode="auto">
          <a:xfrm>
            <a:off x="2543076" y="2479674"/>
            <a:ext cx="1756383" cy="37588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08" b="0" dirty="0">
              <a:solidFill>
                <a:schemeClr val="tx1"/>
              </a:solidFill>
              <a:latin typeface="Meiryo UI" panose="020B0604030504040204" pitchFamily="50" charset="-128"/>
              <a:ea typeface="Meiryo UI" panose="020B0604030504040204" pitchFamily="50" charset="-128"/>
            </a:endParaRPr>
          </a:p>
        </p:txBody>
      </p:sp>
      <p:sp>
        <p:nvSpPr>
          <p:cNvPr id="588" name="AutoShape 3"/>
          <p:cNvSpPr>
            <a:spLocks noChangeArrowheads="1"/>
          </p:cNvSpPr>
          <p:nvPr/>
        </p:nvSpPr>
        <p:spPr bwMode="auto">
          <a:xfrm>
            <a:off x="4455254" y="1771372"/>
            <a:ext cx="1854000" cy="2732192"/>
          </a:xfrm>
          <a:prstGeom prst="foldedCorner">
            <a:avLst>
              <a:gd name="adj" fmla="val 12500"/>
            </a:avLst>
          </a:prstGeom>
          <a:solidFill>
            <a:schemeClr val="bg1">
              <a:lumMod val="95000"/>
            </a:schemeClr>
          </a:solidFill>
          <a:ln w="9525">
            <a:solidFill>
              <a:schemeClr val="tx1"/>
            </a:solidFill>
            <a:round/>
            <a:headEnd/>
            <a:tailEnd/>
          </a:ln>
          <a:effectLst/>
          <a:extLst/>
        </p:spPr>
        <p:txBody>
          <a:bodyPr wrap="none" lIns="91427" tIns="45714" rIns="91427" bIns="45714" anchor="ctr"/>
          <a:lstStyle/>
          <a:p>
            <a:endParaRPr lang="en-US" altLang="ja-JP"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書類名</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特許料納付書</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提出日</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年　　</a:t>
            </a:r>
            <a:r>
              <a:rPr lang="ja-JP" altLang="en-US" sz="800" dirty="0">
                <a:solidFill>
                  <a:srgbClr val="000000"/>
                </a:solidFill>
                <a:latin typeface="Meiryo UI" panose="020B0604030504040204" pitchFamily="50" charset="-128"/>
                <a:ea typeface="Meiryo UI" panose="020B0604030504040204" pitchFamily="50" charset="-128"/>
              </a:rPr>
              <a:t>月</a:t>
            </a:r>
            <a:r>
              <a:rPr lang="ja-JP" altLang="en-US" sz="800" b="0" dirty="0">
                <a:solidFill>
                  <a:srgbClr val="000000"/>
                </a:solidFill>
                <a:latin typeface="Meiryo UI" panose="020B0604030504040204" pitchFamily="50" charset="-128"/>
                <a:ea typeface="Meiryo UI" panose="020B0604030504040204" pitchFamily="50" charset="-128"/>
              </a:rPr>
              <a:t>　　日</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あて先</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特許庁長官殿</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特許番号</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特許第 </a:t>
            </a:r>
            <a:r>
              <a:rPr lang="en-US" altLang="ja-JP" sz="800" b="0" dirty="0">
                <a:solidFill>
                  <a:srgbClr val="000000"/>
                </a:solidFill>
                <a:latin typeface="Meiryo UI" panose="020B0604030504040204" pitchFamily="50" charset="-128"/>
                <a:ea typeface="Meiryo UI" panose="020B0604030504040204" pitchFamily="50" charset="-128"/>
              </a:rPr>
              <a:t>XXXXXXX </a:t>
            </a:r>
            <a:r>
              <a:rPr lang="ja-JP" altLang="en-US" sz="800" b="0" dirty="0">
                <a:solidFill>
                  <a:srgbClr val="000000"/>
                </a:solidFill>
                <a:latin typeface="Meiryo UI" panose="020B0604030504040204" pitchFamily="50" charset="-128"/>
                <a:ea typeface="Meiryo UI" panose="020B0604030504040204" pitchFamily="50" charset="-128"/>
              </a:rPr>
              <a:t>号</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請求項の数</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000000"/>
                </a:solidFill>
                <a:latin typeface="Meiryo UI" panose="020B0604030504040204" pitchFamily="50" charset="-128"/>
                <a:ea typeface="Meiryo UI" panose="020B0604030504040204" pitchFamily="50" charset="-128"/>
              </a:rPr>
              <a:t>X</a:t>
            </a:r>
            <a:endParaRPr lang="ja-JP" altLang="en-US" sz="800" b="0" dirty="0">
              <a:solidFill>
                <a:srgbClr val="000000"/>
              </a:solidFill>
              <a:latin typeface="Meiryo UI" panose="020B0604030504040204" pitchFamily="50" charset="-128"/>
              <a:ea typeface="Meiryo UI" panose="020B0604030504040204" pitchFamily="50" charset="-128"/>
            </a:endParaRP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特許権者</a:t>
            </a:r>
            <a:r>
              <a:rPr lang="en-US" altLang="ja-JP" sz="800" b="0" dirty="0">
                <a:solidFill>
                  <a:srgbClr val="000000"/>
                </a:solidFill>
                <a:latin typeface="Meiryo UI" panose="020B0604030504040204" pitchFamily="50" charset="-128"/>
                <a:ea typeface="Meiryo UI" panose="020B0604030504040204" pitchFamily="50" charset="-128"/>
              </a:rPr>
              <a:t>】</a:t>
            </a:r>
          </a:p>
          <a:p>
            <a:r>
              <a:rPr lang="ja-JP" altLang="en-US" sz="800" b="0" dirty="0">
                <a:solidFill>
                  <a:srgbClr val="000000"/>
                </a:solidFill>
                <a:latin typeface="Meiryo UI" panose="020B0604030504040204" pitchFamily="50" charset="-128"/>
                <a:ea typeface="Meiryo UI" panose="020B0604030504040204" pitchFamily="50" charset="-128"/>
              </a:rPr>
              <a:t>　</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識別番号</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　</a:t>
            </a:r>
            <a:r>
              <a:rPr lang="en-US" altLang="ja-JP" sz="800" b="0" dirty="0">
                <a:solidFill>
                  <a:srgbClr val="FF0000"/>
                </a:solidFill>
                <a:latin typeface="Meiryo UI" panose="020B0604030504040204" pitchFamily="50" charset="-128"/>
                <a:ea typeface="Meiryo UI" panose="020B0604030504040204" pitchFamily="50" charset="-128"/>
              </a:rPr>
              <a:t>XXXXXXXXX</a:t>
            </a:r>
            <a:endParaRPr lang="ja-JP" altLang="en-US" sz="800" b="0" dirty="0">
              <a:solidFill>
                <a:srgbClr val="FF0000"/>
              </a:solidFill>
              <a:latin typeface="Meiryo UI" panose="020B0604030504040204" pitchFamily="50" charset="-128"/>
              <a:ea typeface="Meiryo UI" panose="020B0604030504040204" pitchFamily="50" charset="-128"/>
            </a:endParaRPr>
          </a:p>
          <a:p>
            <a:r>
              <a:rPr lang="ja-JP" altLang="en-US" sz="800" b="0" dirty="0">
                <a:solidFill>
                  <a:srgbClr val="FF0000"/>
                </a:solidFill>
                <a:latin typeface="Meiryo UI" panose="020B0604030504040204" pitchFamily="50" charset="-128"/>
                <a:ea typeface="Meiryo UI" panose="020B0604030504040204" pitchFamily="50" charset="-128"/>
              </a:rPr>
              <a:t>　</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氏名又は名称</a:t>
            </a:r>
            <a:r>
              <a:rPr lang="en-US" altLang="ja-JP" sz="800" b="0" dirty="0">
                <a:solidFill>
                  <a:srgbClr val="FF0000"/>
                </a:solidFill>
                <a:latin typeface="Meiryo UI" panose="020B0604030504040204" pitchFamily="50" charset="-128"/>
                <a:ea typeface="Meiryo UI" panose="020B0604030504040204" pitchFamily="50" charset="-128"/>
              </a:rPr>
              <a:t>】</a:t>
            </a:r>
            <a:r>
              <a:rPr lang="ja-JP" altLang="en-US" sz="800" b="0" dirty="0">
                <a:solidFill>
                  <a:srgbClr val="FF0000"/>
                </a:solidFill>
                <a:latin typeface="Meiryo UI" panose="020B0604030504040204" pitchFamily="50" charset="-128"/>
                <a:ea typeface="Meiryo UI" panose="020B0604030504040204" pitchFamily="50" charset="-128"/>
              </a:rPr>
              <a:t>　○▼株式会社</a:t>
            </a: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納付者</a:t>
            </a:r>
            <a:r>
              <a:rPr lang="en-US" altLang="ja-JP" sz="800" dirty="0">
                <a:solidFill>
                  <a:srgbClr val="000000"/>
                </a:solidFill>
                <a:latin typeface="Meiryo UI" panose="020B0604030504040204" pitchFamily="50" charset="-128"/>
                <a:ea typeface="Meiryo UI" panose="020B0604030504040204" pitchFamily="50" charset="-128"/>
              </a:rPr>
              <a:t>】</a:t>
            </a: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識別番号</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XXXXXXXXX</a:t>
            </a:r>
            <a:endParaRPr lang="ja-JP" altLang="en-US"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氏名又は名称</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○▼株式会社</a:t>
            </a: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代表者</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特許　太郎</a:t>
            </a:r>
            <a:endParaRPr lang="en-US" altLang="ja-JP" sz="800" dirty="0">
              <a:solidFill>
                <a:srgbClr val="000000"/>
              </a:solidFill>
              <a:latin typeface="Meiryo UI" panose="020B0604030504040204" pitchFamily="50" charset="-128"/>
              <a:ea typeface="Meiryo UI" panose="020B0604030504040204" pitchFamily="50" charset="-128"/>
            </a:endParaRP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納付年分</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第 </a:t>
            </a:r>
            <a:r>
              <a:rPr lang="en-US" altLang="ja-JP" sz="800" dirty="0">
                <a:solidFill>
                  <a:srgbClr val="000000"/>
                </a:solidFill>
                <a:latin typeface="Meiryo UI" panose="020B0604030504040204" pitchFamily="50" charset="-128"/>
                <a:ea typeface="Meiryo UI" panose="020B0604030504040204" pitchFamily="50" charset="-128"/>
              </a:rPr>
              <a:t>X </a:t>
            </a:r>
            <a:r>
              <a:rPr lang="ja-JP" altLang="en-US" sz="800" dirty="0">
                <a:solidFill>
                  <a:srgbClr val="000000"/>
                </a:solidFill>
                <a:latin typeface="Meiryo UI" panose="020B0604030504040204" pitchFamily="50" charset="-128"/>
                <a:ea typeface="Meiryo UI" panose="020B0604030504040204" pitchFamily="50" charset="-128"/>
              </a:rPr>
              <a:t>年分</a:t>
            </a:r>
          </a:p>
          <a:p>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特許</a:t>
            </a:r>
            <a:r>
              <a:rPr lang="ja-JP" altLang="en-US" sz="800" b="0" dirty="0">
                <a:solidFill>
                  <a:srgbClr val="000000"/>
                </a:solidFill>
                <a:latin typeface="Meiryo UI" panose="020B0604030504040204" pitchFamily="50" charset="-128"/>
                <a:ea typeface="Meiryo UI" panose="020B0604030504040204" pitchFamily="50" charset="-128"/>
              </a:rPr>
              <a:t>料等に関する特記事項</a:t>
            </a:r>
            <a:r>
              <a:rPr lang="en-US" altLang="ja-JP" sz="800" b="0" dirty="0">
                <a:solidFill>
                  <a:srgbClr val="000000"/>
                </a:solidFill>
                <a:latin typeface="Meiryo UI" panose="020B0604030504040204" pitchFamily="50" charset="-128"/>
                <a:ea typeface="Meiryo UI" panose="020B0604030504040204" pitchFamily="50" charset="-128"/>
              </a:rPr>
              <a:t>】</a:t>
            </a:r>
            <a:r>
              <a:rPr lang="ja-JP" altLang="en-US" sz="800" b="0" dirty="0">
                <a:solidFill>
                  <a:srgbClr val="000000"/>
                </a:solidFill>
                <a:latin typeface="Meiryo UI" panose="020B0604030504040204" pitchFamily="50" charset="-128"/>
                <a:ea typeface="Meiryo UI" panose="020B0604030504040204" pitchFamily="50" charset="-128"/>
              </a:rPr>
              <a:t>　</a:t>
            </a:r>
            <a:endParaRPr lang="en-US" altLang="ja-JP" sz="800" b="0" dirty="0">
              <a:solidFill>
                <a:srgbClr val="000000"/>
              </a:solidFill>
              <a:latin typeface="Meiryo UI" panose="020B0604030504040204" pitchFamily="50" charset="-128"/>
              <a:ea typeface="Meiryo UI" panose="020B0604030504040204" pitchFamily="50" charset="-128"/>
            </a:endParaRPr>
          </a:p>
          <a:p>
            <a:r>
              <a:rPr lang="ja-JP" altLang="en-US" sz="800" b="1" dirty="0">
                <a:solidFill>
                  <a:srgbClr val="0070C0"/>
                </a:solidFill>
                <a:latin typeface="Meiryo UI" panose="020B0604030504040204" pitchFamily="50" charset="-128"/>
                <a:ea typeface="Meiryo UI" panose="020B0604030504040204" pitchFamily="50" charset="-128"/>
              </a:rPr>
              <a:t>特許法施行令第</a:t>
            </a:r>
            <a:r>
              <a:rPr lang="en-US" altLang="ja-JP" sz="800" b="1" dirty="0">
                <a:solidFill>
                  <a:srgbClr val="0070C0"/>
                </a:solidFill>
                <a:latin typeface="Meiryo UI" panose="020B0604030504040204" pitchFamily="50" charset="-128"/>
                <a:ea typeface="Meiryo UI" panose="020B0604030504040204" pitchFamily="50" charset="-128"/>
              </a:rPr>
              <a:t>10</a:t>
            </a:r>
            <a:r>
              <a:rPr lang="ja-JP" altLang="en-US" sz="800" b="1" dirty="0">
                <a:solidFill>
                  <a:srgbClr val="0070C0"/>
                </a:solidFill>
                <a:latin typeface="Meiryo UI" panose="020B0604030504040204" pitchFamily="50" charset="-128"/>
                <a:ea typeface="Meiryo UI" panose="020B0604030504040204" pitchFamily="50" charset="-128"/>
              </a:rPr>
              <a:t>条第１号イに掲げる</a:t>
            </a:r>
            <a:endParaRPr lang="en-US" altLang="ja-JP" sz="800" b="1" dirty="0">
              <a:solidFill>
                <a:srgbClr val="0070C0"/>
              </a:solidFill>
              <a:latin typeface="Meiryo UI" panose="020B0604030504040204" pitchFamily="50" charset="-128"/>
              <a:ea typeface="Meiryo UI" panose="020B0604030504040204" pitchFamily="50" charset="-128"/>
            </a:endParaRPr>
          </a:p>
          <a:p>
            <a:r>
              <a:rPr lang="ja-JP" altLang="en-US" sz="800" b="1" dirty="0">
                <a:solidFill>
                  <a:srgbClr val="0070C0"/>
                </a:solidFill>
                <a:latin typeface="Meiryo UI" panose="020B0604030504040204" pitchFamily="50" charset="-128"/>
                <a:ea typeface="Meiryo UI" panose="020B0604030504040204" pitchFamily="50" charset="-128"/>
              </a:rPr>
              <a:t>者に該当する特許権者である。</a:t>
            </a:r>
            <a:r>
              <a:rPr lang="ja-JP" altLang="en-US" sz="800" b="1" dirty="0">
                <a:solidFill>
                  <a:srgbClr val="00B050"/>
                </a:solidFill>
                <a:latin typeface="Meiryo UI" panose="020B0604030504040204" pitchFamily="50" charset="-128"/>
                <a:ea typeface="Meiryo UI" panose="020B0604030504040204" pitchFamily="50" charset="-128"/>
              </a:rPr>
              <a:t>減免申請</a:t>
            </a:r>
            <a:endParaRPr lang="en-US" altLang="ja-JP" sz="800" b="1" dirty="0">
              <a:solidFill>
                <a:srgbClr val="00B050"/>
              </a:solidFill>
              <a:latin typeface="Meiryo UI" panose="020B0604030504040204" pitchFamily="50" charset="-128"/>
              <a:ea typeface="Meiryo UI" panose="020B0604030504040204" pitchFamily="50" charset="-128"/>
            </a:endParaRPr>
          </a:p>
          <a:p>
            <a:r>
              <a:rPr lang="ja-JP" altLang="en-US" sz="800" b="1" dirty="0">
                <a:solidFill>
                  <a:srgbClr val="00B050"/>
                </a:solidFill>
                <a:latin typeface="Meiryo UI" panose="020B0604030504040204" pitchFamily="50" charset="-128"/>
                <a:ea typeface="Meiryo UI" panose="020B0604030504040204" pitchFamily="50" charset="-128"/>
              </a:rPr>
              <a:t>書の提出を省略する。</a:t>
            </a:r>
            <a:endParaRPr lang="en-US" altLang="ja-JP" sz="800" b="1" dirty="0">
              <a:solidFill>
                <a:srgbClr val="00B050"/>
              </a:solidFill>
              <a:latin typeface="Meiryo UI" panose="020B0604030504040204" pitchFamily="50" charset="-128"/>
              <a:ea typeface="Meiryo UI" panose="020B0604030504040204" pitchFamily="50" charset="-128"/>
            </a:endParaRPr>
          </a:p>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特許料の表示</a:t>
            </a:r>
            <a:r>
              <a:rPr lang="en-US" altLang="ja-JP" sz="800" dirty="0">
                <a:solidFill>
                  <a:srgbClr val="000000"/>
                </a:solidFill>
                <a:latin typeface="Meiryo UI" panose="020B0604030504040204" pitchFamily="50" charset="-128"/>
                <a:ea typeface="Meiryo UI" panose="020B0604030504040204" pitchFamily="50" charset="-128"/>
              </a:rPr>
              <a:t>】</a:t>
            </a: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予納台帳番号</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XXXXXX</a:t>
            </a:r>
            <a:endParaRPr lang="ja-JP" altLang="en-US"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納付金額</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XXXXXX</a:t>
            </a:r>
            <a:endParaRPr lang="ja-JP" altLang="en-US" sz="800" dirty="0">
              <a:solidFill>
                <a:srgbClr val="000000"/>
              </a:solidFill>
              <a:latin typeface="Meiryo UI" panose="020B0604030504040204" pitchFamily="50" charset="-128"/>
              <a:ea typeface="Meiryo UI" panose="020B0604030504040204" pitchFamily="50" charset="-128"/>
            </a:endParaRPr>
          </a:p>
        </p:txBody>
      </p:sp>
      <p:sp>
        <p:nvSpPr>
          <p:cNvPr id="589" name="正方形/長方形 588"/>
          <p:cNvSpPr/>
          <p:nvPr/>
        </p:nvSpPr>
        <p:spPr bwMode="auto">
          <a:xfrm>
            <a:off x="4517290" y="3445884"/>
            <a:ext cx="1745460" cy="49216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08" b="0" dirty="0">
              <a:solidFill>
                <a:schemeClr val="tx1"/>
              </a:solidFill>
              <a:latin typeface="Meiryo UI" panose="020B0604030504040204" pitchFamily="50" charset="-128"/>
              <a:ea typeface="Meiryo UI" panose="020B0604030504040204" pitchFamily="50" charset="-128"/>
            </a:endParaRPr>
          </a:p>
        </p:txBody>
      </p:sp>
      <p:sp>
        <p:nvSpPr>
          <p:cNvPr id="590" name="正方形/長方形 589"/>
          <p:cNvSpPr/>
          <p:nvPr/>
        </p:nvSpPr>
        <p:spPr bwMode="auto">
          <a:xfrm>
            <a:off x="4528213" y="2470150"/>
            <a:ext cx="1745460" cy="37465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08" b="0" dirty="0">
              <a:solidFill>
                <a:schemeClr val="tx1"/>
              </a:solidFill>
              <a:latin typeface="Meiryo UI" panose="020B0604030504040204" pitchFamily="50" charset="-128"/>
              <a:ea typeface="Meiryo UI" panose="020B0604030504040204" pitchFamily="50" charset="-128"/>
            </a:endParaRPr>
          </a:p>
        </p:txBody>
      </p:sp>
      <p:cxnSp>
        <p:nvCxnSpPr>
          <p:cNvPr id="598" name="直線コネクタ 597"/>
          <p:cNvCxnSpPr>
            <a:stCxn id="588" idx="0"/>
          </p:cNvCxnSpPr>
          <p:nvPr/>
        </p:nvCxnSpPr>
        <p:spPr bwMode="auto">
          <a:xfrm flipH="1" flipV="1">
            <a:off x="4333792" y="1617134"/>
            <a:ext cx="1048462" cy="154238"/>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551638" y="4106026"/>
            <a:ext cx="314" cy="5400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9" name="グループ化 28"/>
          <p:cNvGrpSpPr/>
          <p:nvPr/>
        </p:nvGrpSpPr>
        <p:grpSpPr>
          <a:xfrm>
            <a:off x="2507076" y="2852917"/>
            <a:ext cx="36000" cy="1806859"/>
            <a:chOff x="2507076" y="2779765"/>
            <a:chExt cx="36000" cy="1806859"/>
          </a:xfrm>
        </p:grpSpPr>
        <p:cxnSp>
          <p:nvCxnSpPr>
            <p:cNvPr id="22" name="直線コネクタ 21"/>
            <p:cNvCxnSpPr/>
            <p:nvPr/>
          </p:nvCxnSpPr>
          <p:spPr>
            <a:xfrm flipV="1">
              <a:off x="2507076" y="2779765"/>
              <a:ext cx="0" cy="180685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2" name="直線コネクタ 611"/>
            <p:cNvCxnSpPr/>
            <p:nvPr/>
          </p:nvCxnSpPr>
          <p:spPr>
            <a:xfrm flipH="1" flipV="1">
              <a:off x="2507076" y="3850209"/>
              <a:ext cx="360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4" name="直線コネクタ 613"/>
            <p:cNvCxnSpPr/>
            <p:nvPr/>
          </p:nvCxnSpPr>
          <p:spPr>
            <a:xfrm flipH="1" flipV="1">
              <a:off x="2507076" y="2779765"/>
              <a:ext cx="360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16" name="グループ化 615"/>
          <p:cNvGrpSpPr/>
          <p:nvPr/>
        </p:nvGrpSpPr>
        <p:grpSpPr>
          <a:xfrm>
            <a:off x="4485243" y="2843393"/>
            <a:ext cx="36000" cy="1816382"/>
            <a:chOff x="2507076" y="2770241"/>
            <a:chExt cx="36000" cy="1816382"/>
          </a:xfrm>
        </p:grpSpPr>
        <p:cxnSp>
          <p:nvCxnSpPr>
            <p:cNvPr id="617" name="直線コネクタ 616"/>
            <p:cNvCxnSpPr/>
            <p:nvPr/>
          </p:nvCxnSpPr>
          <p:spPr>
            <a:xfrm flipV="1">
              <a:off x="2507076" y="2770241"/>
              <a:ext cx="0" cy="181638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8" name="直線コネクタ 617"/>
            <p:cNvCxnSpPr/>
            <p:nvPr/>
          </p:nvCxnSpPr>
          <p:spPr>
            <a:xfrm flipH="1" flipV="1">
              <a:off x="2507076" y="3850209"/>
              <a:ext cx="360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9" name="直線コネクタ 618"/>
            <p:cNvCxnSpPr/>
            <p:nvPr/>
          </p:nvCxnSpPr>
          <p:spPr>
            <a:xfrm flipH="1" flipV="1">
              <a:off x="2507076" y="2770241"/>
              <a:ext cx="360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20" name="グループ化 619"/>
          <p:cNvGrpSpPr/>
          <p:nvPr/>
        </p:nvGrpSpPr>
        <p:grpSpPr>
          <a:xfrm>
            <a:off x="528358" y="5263225"/>
            <a:ext cx="3041205" cy="215444"/>
            <a:chOff x="4478002" y="3896897"/>
            <a:chExt cx="3041205" cy="215444"/>
          </a:xfrm>
        </p:grpSpPr>
        <p:sp>
          <p:nvSpPr>
            <p:cNvPr id="621" name="正方形/長方形 620"/>
            <p:cNvSpPr/>
            <p:nvPr/>
          </p:nvSpPr>
          <p:spPr>
            <a:xfrm>
              <a:off x="4540506" y="3896897"/>
              <a:ext cx="2978701" cy="215444"/>
            </a:xfrm>
            <a:prstGeom prst="rect">
              <a:avLst/>
            </a:prstGeom>
          </p:spPr>
          <p:txBody>
            <a:bodyPr wrap="none">
              <a:spAutoFit/>
            </a:bodyPr>
            <a:lstStyle/>
            <a:p>
              <a:r>
                <a:rPr lang="ja-JP" altLang="en-US" sz="800" dirty="0">
                  <a:solidFill>
                    <a:srgbClr val="000000"/>
                  </a:solidFill>
                  <a:latin typeface="Meiryo UI" panose="020B0604030504040204" pitchFamily="50" charset="-128"/>
                  <a:ea typeface="Meiryo UI" panose="020B0604030504040204" pitchFamily="50" charset="-128"/>
                </a:rPr>
                <a:t>共同出願の場合、減免対象者の持分に応じた金額が減免されます。</a:t>
              </a:r>
              <a:endParaRPr lang="en-US" altLang="ja-JP" sz="800" dirty="0">
                <a:solidFill>
                  <a:srgbClr val="000000"/>
                </a:solidFill>
                <a:latin typeface="Meiryo UI" panose="020B0604030504040204" pitchFamily="50" charset="-128"/>
                <a:ea typeface="Meiryo UI" panose="020B0604030504040204" pitchFamily="50" charset="-128"/>
              </a:endParaRPr>
            </a:p>
          </p:txBody>
        </p:sp>
        <p:sp>
          <p:nvSpPr>
            <p:cNvPr id="622" name="ホームベース 621"/>
            <p:cNvSpPr/>
            <p:nvPr/>
          </p:nvSpPr>
          <p:spPr>
            <a:xfrm>
              <a:off x="4478002" y="3941835"/>
              <a:ext cx="122192" cy="108576"/>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sp>
        <p:nvSpPr>
          <p:cNvPr id="30" name="正方形/長方形 29"/>
          <p:cNvSpPr/>
          <p:nvPr/>
        </p:nvSpPr>
        <p:spPr>
          <a:xfrm>
            <a:off x="3168527" y="4401525"/>
            <a:ext cx="633507" cy="20005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ja-JP" altLang="en-US" sz="700" b="1" dirty="0">
                <a:latin typeface="Meiryo UI" panose="020B0604030504040204" pitchFamily="50" charset="-128"/>
                <a:ea typeface="Meiryo UI" panose="020B0604030504040204" pitchFamily="50" charset="-128"/>
              </a:rPr>
              <a:t>１～３年分</a:t>
            </a:r>
            <a:endParaRPr lang="ja-JP" altLang="en-US" sz="700" b="1" dirty="0"/>
          </a:p>
        </p:txBody>
      </p:sp>
      <p:sp>
        <p:nvSpPr>
          <p:cNvPr id="624" name="正方形/長方形 623"/>
          <p:cNvSpPr/>
          <p:nvPr/>
        </p:nvSpPr>
        <p:spPr>
          <a:xfrm>
            <a:off x="5066588" y="4385368"/>
            <a:ext cx="665567" cy="20005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ja-JP" altLang="en-US" sz="700" b="1" dirty="0">
                <a:latin typeface="Meiryo UI" panose="020B0604030504040204" pitchFamily="50" charset="-128"/>
                <a:ea typeface="Meiryo UI" panose="020B0604030504040204" pitchFamily="50" charset="-128"/>
              </a:rPr>
              <a:t>４～</a:t>
            </a:r>
            <a:r>
              <a:rPr lang="en-US" altLang="ja-JP" sz="700" b="1" dirty="0">
                <a:latin typeface="Meiryo UI" panose="020B0604030504040204" pitchFamily="50" charset="-128"/>
                <a:ea typeface="Meiryo UI" panose="020B0604030504040204" pitchFamily="50" charset="-128"/>
              </a:rPr>
              <a:t>10</a:t>
            </a:r>
            <a:r>
              <a:rPr lang="ja-JP" altLang="en-US" sz="700" b="1" dirty="0">
                <a:latin typeface="Meiryo UI" panose="020B0604030504040204" pitchFamily="50" charset="-128"/>
                <a:ea typeface="Meiryo UI" panose="020B0604030504040204" pitchFamily="50" charset="-128"/>
              </a:rPr>
              <a:t>年分</a:t>
            </a:r>
            <a:endParaRPr lang="ja-JP" altLang="en-US" sz="700" b="1" dirty="0"/>
          </a:p>
        </p:txBody>
      </p:sp>
      <p:grpSp>
        <p:nvGrpSpPr>
          <p:cNvPr id="665" name="グループ化 664"/>
          <p:cNvGrpSpPr/>
          <p:nvPr/>
        </p:nvGrpSpPr>
        <p:grpSpPr>
          <a:xfrm>
            <a:off x="3539239" y="5276996"/>
            <a:ext cx="1642362" cy="184666"/>
            <a:chOff x="1085004" y="4430842"/>
            <a:chExt cx="1642362" cy="184666"/>
          </a:xfrm>
        </p:grpSpPr>
        <p:pic>
          <p:nvPicPr>
            <p:cNvPr id="666" name="図 665"/>
            <p:cNvPicPr>
              <a:picLocks noChangeAspect="1"/>
            </p:cNvPicPr>
            <p:nvPr/>
          </p:nvPicPr>
          <p:blipFill>
            <a:blip r:embed="rId3"/>
            <a:stretch>
              <a:fillRect/>
            </a:stretch>
          </p:blipFill>
          <p:spPr>
            <a:xfrm>
              <a:off x="1085004" y="4461875"/>
              <a:ext cx="107825" cy="108000"/>
            </a:xfrm>
            <a:prstGeom prst="rect">
              <a:avLst/>
            </a:prstGeom>
          </p:spPr>
        </p:pic>
        <p:sp>
          <p:nvSpPr>
            <p:cNvPr id="667" name="正方形/長方形 666"/>
            <p:cNvSpPr/>
            <p:nvPr/>
          </p:nvSpPr>
          <p:spPr>
            <a:xfrm>
              <a:off x="1138469" y="4430842"/>
              <a:ext cx="1588897" cy="184666"/>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持分を証する書面の提出は不要に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latin typeface="Meiryo UI" panose="020B0604030504040204" pitchFamily="50" charset="-128"/>
                <a:ea typeface="Meiryo UI" panose="020B0604030504040204" pitchFamily="50" charset="-128"/>
              </a:endParaRPr>
            </a:p>
          </p:txBody>
        </p:sp>
      </p:grpSp>
      <p:sp>
        <p:nvSpPr>
          <p:cNvPr id="683" name="角丸四角形 682"/>
          <p:cNvSpPr/>
          <p:nvPr/>
        </p:nvSpPr>
        <p:spPr>
          <a:xfrm>
            <a:off x="472623" y="6494023"/>
            <a:ext cx="6025896" cy="3068721"/>
          </a:xfrm>
          <a:prstGeom prst="roundRect">
            <a:avLst>
              <a:gd name="adj" fmla="val 2398"/>
            </a:avLst>
          </a:prstGeom>
          <a:solidFill>
            <a:schemeClr val="bg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4" name="ホームベース 683"/>
          <p:cNvSpPr/>
          <p:nvPr/>
        </p:nvSpPr>
        <p:spPr>
          <a:xfrm>
            <a:off x="542490" y="6563663"/>
            <a:ext cx="2681309"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685" name="正方形/長方形 684"/>
          <p:cNvSpPr/>
          <p:nvPr/>
        </p:nvSpPr>
        <p:spPr>
          <a:xfrm>
            <a:off x="551638" y="6545885"/>
            <a:ext cx="2646878"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国際出願に関する手数料の軽減申請</a:t>
            </a:r>
          </a:p>
        </p:txBody>
      </p:sp>
      <p:cxnSp>
        <p:nvCxnSpPr>
          <p:cNvPr id="689" name="直線コネクタ 688"/>
          <p:cNvCxnSpPr/>
          <p:nvPr/>
        </p:nvCxnSpPr>
        <p:spPr bwMode="auto">
          <a:xfrm>
            <a:off x="567179" y="7008065"/>
            <a:ext cx="385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0" name="メモ 949"/>
          <p:cNvSpPr/>
          <p:nvPr/>
        </p:nvSpPr>
        <p:spPr bwMode="auto">
          <a:xfrm>
            <a:off x="618052" y="7092923"/>
            <a:ext cx="1582629" cy="471218"/>
          </a:xfrm>
          <a:prstGeom prst="foldedCorner">
            <a:avLst>
              <a:gd name="adj" fmla="val 509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b="1" u="sng" dirty="0">
                <a:solidFill>
                  <a:schemeClr val="tx1"/>
                </a:solidFill>
                <a:latin typeface="Meiryo UI" panose="020B0604030504040204" pitchFamily="50" charset="-128"/>
                <a:ea typeface="Meiryo UI" panose="020B0604030504040204" pitchFamily="50" charset="-128"/>
              </a:rPr>
              <a:t>国際出願時</a:t>
            </a:r>
          </a:p>
          <a:p>
            <a:pPr algn="ctr">
              <a:defRPr/>
            </a:pPr>
            <a:r>
              <a:rPr lang="ja-JP" altLang="en-US" sz="800" dirty="0">
                <a:solidFill>
                  <a:schemeClr val="tx1"/>
                </a:solidFill>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送付手数料</a:t>
            </a:r>
            <a:r>
              <a:rPr lang="ja-JP" altLang="en-US" sz="800" b="1" dirty="0">
                <a:solidFill>
                  <a:schemeClr val="tx1"/>
                </a:solidFill>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調査手数料</a:t>
            </a:r>
            <a:r>
              <a:rPr lang="ja-JP" altLang="en-US" sz="800" b="0" dirty="0">
                <a:solidFill>
                  <a:schemeClr val="tx1"/>
                </a:solidFill>
                <a:latin typeface="Meiryo UI" panose="020B0604030504040204" pitchFamily="50" charset="-128"/>
                <a:ea typeface="Meiryo UI" panose="020B0604030504040204" pitchFamily="50" charset="-128"/>
              </a:rPr>
              <a:t>）</a:t>
            </a:r>
            <a:endParaRPr lang="en-US" altLang="ja-JP" sz="800" b="0" dirty="0">
              <a:solidFill>
                <a:schemeClr val="tx1"/>
              </a:solidFill>
              <a:latin typeface="Meiryo UI" panose="020B0604030504040204" pitchFamily="50" charset="-128"/>
              <a:ea typeface="Meiryo UI" panose="020B0604030504040204" pitchFamily="50" charset="-128"/>
            </a:endParaRPr>
          </a:p>
        </p:txBody>
      </p:sp>
      <p:grpSp>
        <p:nvGrpSpPr>
          <p:cNvPr id="952" name="グループ化 951"/>
          <p:cNvGrpSpPr/>
          <p:nvPr/>
        </p:nvGrpSpPr>
        <p:grpSpPr>
          <a:xfrm>
            <a:off x="4095847" y="7927629"/>
            <a:ext cx="2594963" cy="833148"/>
            <a:chOff x="5819049" y="5867949"/>
            <a:chExt cx="2594963" cy="833148"/>
          </a:xfrm>
        </p:grpSpPr>
        <p:sp>
          <p:nvSpPr>
            <p:cNvPr id="953" name="正方形/長方形 952"/>
            <p:cNvSpPr/>
            <p:nvPr/>
          </p:nvSpPr>
          <p:spPr>
            <a:xfrm>
              <a:off x="5819049" y="6007649"/>
              <a:ext cx="2594963" cy="693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54" name="グループ化 953"/>
            <p:cNvGrpSpPr/>
            <p:nvPr/>
          </p:nvGrpSpPr>
          <p:grpSpPr>
            <a:xfrm>
              <a:off x="5919502" y="6213606"/>
              <a:ext cx="2321913" cy="411977"/>
              <a:chOff x="5952540" y="5849141"/>
              <a:chExt cx="2321913" cy="446602"/>
            </a:xfrm>
            <a:solidFill>
              <a:schemeClr val="bg1"/>
            </a:solidFill>
          </p:grpSpPr>
          <p:sp>
            <p:nvSpPr>
              <p:cNvPr id="956" name="角丸四角形 955"/>
              <p:cNvSpPr/>
              <p:nvPr/>
            </p:nvSpPr>
            <p:spPr bwMode="auto">
              <a:xfrm>
                <a:off x="5952540" y="5861983"/>
                <a:ext cx="1247256" cy="417983"/>
              </a:xfrm>
              <a:prstGeom prst="roundRect">
                <a:avLst/>
              </a:prstGeom>
              <a:grpFill/>
              <a:ln w="15875" cap="flat" cmpd="sng" algn="ctr">
                <a:solidFill>
                  <a:schemeClr val="tx1"/>
                </a:solidFill>
                <a:prstDash val="solid"/>
                <a:round/>
                <a:headEnd type="none" w="med" len="med"/>
                <a:tailEnd type="stealth" w="med" len="med"/>
              </a:ln>
              <a:effectLst/>
              <a:extLst/>
            </p:spPr>
            <p:txBody>
              <a:bodyPr vert="horz" wrap="none" lIns="36000" tIns="72000" rIns="36000" bIns="72000" numCol="1" rtlCol="0" anchor="ctr" anchorCtr="0" compatLnSpc="1">
                <a:prstTxWarp prst="textNoShape">
                  <a:avLst/>
                </a:prstTxWarp>
                <a:noAutofit/>
              </a:bodyPr>
              <a:lstStyle/>
              <a:p>
                <a:pPr algn="ctr">
                  <a:lnSpc>
                    <a:spcPct val="100000"/>
                  </a:lnSpc>
                </a:pPr>
                <a:r>
                  <a:rPr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国際出願　軽減</a:t>
                </a:r>
              </a:p>
            </p:txBody>
          </p:sp>
          <p:pic>
            <p:nvPicPr>
              <p:cNvPr id="957" name="Picture 2" descr="http://3.bp.blogspot.com/-bd_bmKDQMpY/VR_cyTh_ALI/AAAAAAAABAM/FuIIn0Krr-8/s1600/search-148820_64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1154" y="5849141"/>
                <a:ext cx="446602" cy="446602"/>
              </a:xfrm>
              <a:prstGeom prst="rect">
                <a:avLst/>
              </a:prstGeom>
              <a:grpFill/>
              <a:extLst/>
            </p:spPr>
          </p:pic>
          <p:sp>
            <p:nvSpPr>
              <p:cNvPr id="958" name="テキスト ボックス 957"/>
              <p:cNvSpPr txBox="1"/>
              <p:nvPr/>
            </p:nvSpPr>
            <p:spPr>
              <a:xfrm>
                <a:off x="7601557" y="6013425"/>
                <a:ext cx="672896" cy="250232"/>
              </a:xfrm>
              <a:prstGeom prst="rect">
                <a:avLst/>
              </a:prstGeom>
              <a:noFill/>
            </p:spPr>
            <p:txBody>
              <a:bodyPr wrap="square" rtlCol="0">
                <a:spAutoFit/>
              </a:bodyPr>
              <a:lstStyle/>
              <a:p>
                <a:pPr>
                  <a:lnSpc>
                    <a:spcPct val="100000"/>
                  </a:lnSpc>
                </a:pPr>
                <a:r>
                  <a:rPr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で検索！</a:t>
                </a:r>
                <a:endPar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55" name="テキスト ボックス 954"/>
            <p:cNvSpPr txBox="1"/>
            <p:nvPr/>
          </p:nvSpPr>
          <p:spPr>
            <a:xfrm>
              <a:off x="5850229" y="5867949"/>
              <a:ext cx="2091542" cy="338554"/>
            </a:xfrm>
            <a:prstGeom prst="rect">
              <a:avLst/>
            </a:prstGeom>
            <a:noFill/>
          </p:spPr>
          <p:txBody>
            <a:bodyPr wrap="square" rtlCol="0">
              <a:spAutoFit/>
            </a:bodyPr>
            <a:lstStyle/>
            <a:p>
              <a:pPr>
                <a:lnSpc>
                  <a:spcPct val="100000"/>
                </a:lnSpc>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軽減申請書の作成方法、</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紙出願の場合の軽減申請方法などは・・・</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59" name="グループ化 958"/>
          <p:cNvGrpSpPr/>
          <p:nvPr/>
        </p:nvGrpSpPr>
        <p:grpSpPr>
          <a:xfrm>
            <a:off x="4500677" y="6962053"/>
            <a:ext cx="1910625" cy="707886"/>
            <a:chOff x="4478002" y="3896897"/>
            <a:chExt cx="1812682" cy="707886"/>
          </a:xfrm>
        </p:grpSpPr>
        <p:sp>
          <p:nvSpPr>
            <p:cNvPr id="960" name="正方形/長方形 959"/>
            <p:cNvSpPr/>
            <p:nvPr/>
          </p:nvSpPr>
          <p:spPr>
            <a:xfrm>
              <a:off x="4540507" y="3896897"/>
              <a:ext cx="1750177" cy="707886"/>
            </a:xfrm>
            <a:prstGeom prst="rect">
              <a:avLst/>
            </a:prstGeom>
          </p:spPr>
          <p:txBody>
            <a:bodyPr wrap="square">
              <a:spAutoFit/>
            </a:bodyPr>
            <a:lstStyle/>
            <a:p>
              <a:r>
                <a:rPr lang="ja-JP" altLang="en-US" sz="800" dirty="0">
                  <a:solidFill>
                    <a:srgbClr val="000000"/>
                  </a:solidFill>
                  <a:latin typeface="Meiryo UI" panose="020B0604030504040204" pitchFamily="50" charset="-128"/>
                  <a:ea typeface="Meiryo UI" panose="020B0604030504040204" pitchFamily="50" charset="-128"/>
                </a:rPr>
                <a:t>国際出願に係る手数料（</a:t>
              </a:r>
              <a:r>
                <a:rPr lang="ja-JP" altLang="en-US" sz="800" b="1" dirty="0">
                  <a:solidFill>
                    <a:srgbClr val="FF0000"/>
                  </a:solidFill>
                  <a:latin typeface="Meiryo UI" panose="020B0604030504040204" pitchFamily="50" charset="-128"/>
                  <a:ea typeface="Meiryo UI" panose="020B0604030504040204" pitchFamily="50" charset="-128"/>
                </a:rPr>
                <a:t>送付手数料</a:t>
              </a:r>
              <a:r>
                <a:rPr lang="ja-JP" altLang="en-US" sz="800" b="1" dirty="0">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調査手数料</a:t>
              </a:r>
              <a:r>
                <a:rPr lang="ja-JP" altLang="en-US" sz="800" dirty="0">
                  <a:solidFill>
                    <a:srgbClr val="000000"/>
                  </a:solidFill>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予備審査手数料</a:t>
              </a:r>
              <a:r>
                <a:rPr lang="ja-JP" altLang="en-US" sz="800" dirty="0">
                  <a:solidFill>
                    <a:srgbClr val="000000"/>
                  </a:solidFill>
                  <a:latin typeface="Meiryo UI" panose="020B0604030504040204" pitchFamily="50" charset="-128"/>
                  <a:ea typeface="Meiryo UI" panose="020B0604030504040204" pitchFamily="50" charset="-128"/>
                </a:rPr>
                <a:t>）の軽減を受ける際には、願書等の提出と同時に、軽減申請書のイメージデータを提出します。</a:t>
              </a:r>
              <a:endParaRPr lang="en-US" altLang="ja-JP"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オンライン手続の場合）</a:t>
              </a:r>
            </a:p>
          </p:txBody>
        </p:sp>
        <p:sp>
          <p:nvSpPr>
            <p:cNvPr id="961" name="ホームベース 960"/>
            <p:cNvSpPr/>
            <p:nvPr/>
          </p:nvSpPr>
          <p:spPr>
            <a:xfrm>
              <a:off x="4478002" y="3941835"/>
              <a:ext cx="122192" cy="108576"/>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204" name="グループ化 203"/>
          <p:cNvGrpSpPr/>
          <p:nvPr/>
        </p:nvGrpSpPr>
        <p:grpSpPr>
          <a:xfrm>
            <a:off x="3295952" y="6531151"/>
            <a:ext cx="2612179" cy="276999"/>
            <a:chOff x="3295952" y="6759751"/>
            <a:chExt cx="2612179" cy="276999"/>
          </a:xfrm>
        </p:grpSpPr>
        <p:pic>
          <p:nvPicPr>
            <p:cNvPr id="687" name="図 686"/>
            <p:cNvPicPr>
              <a:picLocks noChangeAspect="1"/>
            </p:cNvPicPr>
            <p:nvPr/>
          </p:nvPicPr>
          <p:blipFill>
            <a:blip r:embed="rId3"/>
            <a:stretch>
              <a:fillRect/>
            </a:stretch>
          </p:blipFill>
          <p:spPr>
            <a:xfrm>
              <a:off x="3295952" y="6790784"/>
              <a:ext cx="107825" cy="108000"/>
            </a:xfrm>
            <a:prstGeom prst="rect">
              <a:avLst/>
            </a:prstGeom>
          </p:spPr>
        </p:pic>
        <p:sp>
          <p:nvSpPr>
            <p:cNvPr id="688" name="正方形/長方形 687"/>
            <p:cNvSpPr/>
            <p:nvPr/>
          </p:nvSpPr>
          <p:spPr>
            <a:xfrm>
              <a:off x="3349417" y="6759751"/>
              <a:ext cx="2558714" cy="276999"/>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証明書類の提出は不要に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latin typeface="Meiryo UI" panose="020B0604030504040204" pitchFamily="50" charset="-128"/>
                <a:ea typeface="Meiryo UI" panose="020B0604030504040204" pitchFamily="50" charset="-128"/>
              </a:endParaRPr>
            </a:p>
            <a:p>
              <a:r>
                <a:rPr lang="ja-JP" altLang="en-US" sz="600" dirty="0">
                  <a:solidFill>
                    <a:srgbClr val="000000"/>
                  </a:solidFill>
                  <a:latin typeface="Meiryo UI" panose="020B0604030504040204" pitchFamily="50" charset="-128"/>
                  <a:ea typeface="Meiryo UI" panose="020B0604030504040204" pitchFamily="50" charset="-128"/>
                </a:rPr>
                <a:t>オンライン手続の場合、軽減申請書の原本（紙）の提出は不要になりました。</a:t>
              </a:r>
              <a:endParaRPr lang="en-US" altLang="ja-JP" sz="600" dirty="0">
                <a:solidFill>
                  <a:srgbClr val="000000"/>
                </a:solidFill>
                <a:latin typeface="Meiryo UI" panose="020B0604030504040204" pitchFamily="50" charset="-128"/>
                <a:ea typeface="Meiryo UI" panose="020B0604030504040204" pitchFamily="50" charset="-128"/>
              </a:endParaRPr>
            </a:p>
          </p:txBody>
        </p:sp>
        <p:pic>
          <p:nvPicPr>
            <p:cNvPr id="962" name="図 961"/>
            <p:cNvPicPr>
              <a:picLocks noChangeAspect="1"/>
            </p:cNvPicPr>
            <p:nvPr/>
          </p:nvPicPr>
          <p:blipFill>
            <a:blip r:embed="rId3"/>
            <a:stretch>
              <a:fillRect/>
            </a:stretch>
          </p:blipFill>
          <p:spPr>
            <a:xfrm>
              <a:off x="3295952" y="6900744"/>
              <a:ext cx="107825" cy="108000"/>
            </a:xfrm>
            <a:prstGeom prst="rect">
              <a:avLst/>
            </a:prstGeom>
          </p:spPr>
        </p:pic>
      </p:grpSp>
      <p:grpSp>
        <p:nvGrpSpPr>
          <p:cNvPr id="963" name="グループ化 1575"/>
          <p:cNvGrpSpPr>
            <a:grpSpLocks/>
          </p:cNvGrpSpPr>
          <p:nvPr/>
        </p:nvGrpSpPr>
        <p:grpSpPr bwMode="auto">
          <a:xfrm>
            <a:off x="719916" y="6862614"/>
            <a:ext cx="1617801" cy="314718"/>
            <a:chOff x="2663300" y="3871186"/>
            <a:chExt cx="2338224" cy="454964"/>
          </a:xfrm>
        </p:grpSpPr>
        <p:sp>
          <p:nvSpPr>
            <p:cNvPr id="964" name="メモ 963"/>
            <p:cNvSpPr/>
            <p:nvPr/>
          </p:nvSpPr>
          <p:spPr bwMode="auto">
            <a:xfrm>
              <a:off x="2942141" y="3871186"/>
              <a:ext cx="2059383" cy="454964"/>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願書（オンライン手続）</a:t>
              </a:r>
              <a:r>
                <a:rPr lang="en-US" altLang="ja-JP" sz="800" b="0" dirty="0">
                  <a:solidFill>
                    <a:schemeClr val="tx1"/>
                  </a:solidFill>
                  <a:latin typeface="Meiryo UI" panose="020B0604030504040204" pitchFamily="50" charset="-128"/>
                  <a:ea typeface="Meiryo UI" panose="020B0604030504040204" pitchFamily="50" charset="-128"/>
                </a:rPr>
                <a:t/>
              </a:r>
              <a:br>
                <a:rPr lang="en-US" altLang="ja-JP" sz="800" b="0" dirty="0">
                  <a:solidFill>
                    <a:schemeClr val="tx1"/>
                  </a:solidFill>
                  <a:latin typeface="Meiryo UI" panose="020B0604030504040204" pitchFamily="50" charset="-128"/>
                  <a:ea typeface="Meiryo UI" panose="020B0604030504040204" pitchFamily="50" charset="-128"/>
                </a:rPr>
              </a:br>
              <a:r>
                <a:rPr lang="ja-JP" altLang="en-US" sz="800" b="0" dirty="0">
                  <a:solidFill>
                    <a:schemeClr val="tx1"/>
                  </a:solidFill>
                  <a:latin typeface="Meiryo UI" panose="020B0604030504040204" pitchFamily="50" charset="-128"/>
                  <a:ea typeface="Meiryo UI" panose="020B0604030504040204" pitchFamily="50" charset="-128"/>
                </a:rPr>
                <a:t>＋軽減申請書のイメージデータ</a:t>
              </a:r>
              <a:endParaRPr lang="en-US" altLang="ja-JP" sz="800" b="0" dirty="0">
                <a:solidFill>
                  <a:schemeClr val="tx1"/>
                </a:solidFill>
                <a:latin typeface="Meiryo UI" panose="020B0604030504040204" pitchFamily="50" charset="-128"/>
                <a:ea typeface="Meiryo UI" panose="020B0604030504040204" pitchFamily="50" charset="-128"/>
              </a:endParaRPr>
            </a:p>
          </p:txBody>
        </p:sp>
        <p:grpSp>
          <p:nvGrpSpPr>
            <p:cNvPr id="965" name="Group 569"/>
            <p:cNvGrpSpPr>
              <a:grpSpLocks/>
            </p:cNvGrpSpPr>
            <p:nvPr/>
          </p:nvGrpSpPr>
          <p:grpSpPr bwMode="auto">
            <a:xfrm>
              <a:off x="2663300" y="3878064"/>
              <a:ext cx="320883" cy="439480"/>
              <a:chOff x="4411" y="1947"/>
              <a:chExt cx="350" cy="551"/>
            </a:xfrm>
          </p:grpSpPr>
          <p:sp>
            <p:nvSpPr>
              <p:cNvPr id="966"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67"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68"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69"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70"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71"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72"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73"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74"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75"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76"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77"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78"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79"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80"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81"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82"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83"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84"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85"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86"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87"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88"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89"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0"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91"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2"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3"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94"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5"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6"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997"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8"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999"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00"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01"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02"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03"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04"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05"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06"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07"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08"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09"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10"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11"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12"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13"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14"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15"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16"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17"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18"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19"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20"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21"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22"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23"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grpSp>
        <p:nvGrpSpPr>
          <p:cNvPr id="1025" name="グループ化 1575"/>
          <p:cNvGrpSpPr>
            <a:grpSpLocks/>
          </p:cNvGrpSpPr>
          <p:nvPr/>
        </p:nvGrpSpPr>
        <p:grpSpPr bwMode="auto">
          <a:xfrm>
            <a:off x="2587918" y="6862024"/>
            <a:ext cx="1617801" cy="314718"/>
            <a:chOff x="2663300" y="3871186"/>
            <a:chExt cx="2338224" cy="454964"/>
          </a:xfrm>
        </p:grpSpPr>
        <p:sp>
          <p:nvSpPr>
            <p:cNvPr id="1026" name="メモ 1025"/>
            <p:cNvSpPr/>
            <p:nvPr/>
          </p:nvSpPr>
          <p:spPr bwMode="auto">
            <a:xfrm>
              <a:off x="2942141" y="3871186"/>
              <a:ext cx="2059383" cy="454964"/>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800" dirty="0">
                  <a:solidFill>
                    <a:schemeClr val="tx1"/>
                  </a:solidFill>
                  <a:latin typeface="Meiryo UI" panose="020B0604030504040204" pitchFamily="50" charset="-128"/>
                  <a:ea typeface="Meiryo UI" panose="020B0604030504040204" pitchFamily="50" charset="-128"/>
                </a:rPr>
                <a:t>請求書</a:t>
              </a:r>
              <a:r>
                <a:rPr lang="ja-JP" altLang="en-US" sz="800" b="0" dirty="0">
                  <a:solidFill>
                    <a:schemeClr val="tx1"/>
                  </a:solidFill>
                  <a:latin typeface="Meiryo UI" panose="020B0604030504040204" pitchFamily="50" charset="-128"/>
                  <a:ea typeface="Meiryo UI" panose="020B0604030504040204" pitchFamily="50" charset="-128"/>
                </a:rPr>
                <a:t>（オンライン手続）</a:t>
              </a:r>
              <a:r>
                <a:rPr lang="en-US" altLang="ja-JP" sz="800" b="0" dirty="0">
                  <a:solidFill>
                    <a:schemeClr val="tx1"/>
                  </a:solidFill>
                  <a:latin typeface="Meiryo UI" panose="020B0604030504040204" pitchFamily="50" charset="-128"/>
                  <a:ea typeface="Meiryo UI" panose="020B0604030504040204" pitchFamily="50" charset="-128"/>
                </a:rPr>
                <a:t/>
              </a:r>
              <a:br>
                <a:rPr lang="en-US" altLang="ja-JP" sz="800" b="0" dirty="0">
                  <a:solidFill>
                    <a:schemeClr val="tx1"/>
                  </a:solidFill>
                  <a:latin typeface="Meiryo UI" panose="020B0604030504040204" pitchFamily="50" charset="-128"/>
                  <a:ea typeface="Meiryo UI" panose="020B0604030504040204" pitchFamily="50" charset="-128"/>
                </a:rPr>
              </a:br>
              <a:r>
                <a:rPr lang="ja-JP" altLang="en-US" sz="800" b="0" dirty="0">
                  <a:solidFill>
                    <a:schemeClr val="tx1"/>
                  </a:solidFill>
                  <a:latin typeface="Meiryo UI" panose="020B0604030504040204" pitchFamily="50" charset="-128"/>
                  <a:ea typeface="Meiryo UI" panose="020B0604030504040204" pitchFamily="50" charset="-128"/>
                </a:rPr>
                <a:t>＋軽減申請書のイメージデータ</a:t>
              </a:r>
              <a:endParaRPr lang="en-US" altLang="ja-JP" sz="800" b="0" dirty="0">
                <a:solidFill>
                  <a:schemeClr val="tx1"/>
                </a:solidFill>
                <a:latin typeface="Meiryo UI" panose="020B0604030504040204" pitchFamily="50" charset="-128"/>
                <a:ea typeface="Meiryo UI" panose="020B0604030504040204" pitchFamily="50" charset="-128"/>
              </a:endParaRPr>
            </a:p>
          </p:txBody>
        </p:sp>
        <p:grpSp>
          <p:nvGrpSpPr>
            <p:cNvPr id="1027" name="Group 569"/>
            <p:cNvGrpSpPr>
              <a:grpSpLocks/>
            </p:cNvGrpSpPr>
            <p:nvPr/>
          </p:nvGrpSpPr>
          <p:grpSpPr bwMode="auto">
            <a:xfrm>
              <a:off x="2663300" y="3878064"/>
              <a:ext cx="320883" cy="439480"/>
              <a:chOff x="4411" y="1947"/>
              <a:chExt cx="350" cy="551"/>
            </a:xfrm>
          </p:grpSpPr>
          <p:sp>
            <p:nvSpPr>
              <p:cNvPr id="1028"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29"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30"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31"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32"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33"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34"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35"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36"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37"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38"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39"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40"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41"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42"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43"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44"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45"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46"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47"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48"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49"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50"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51"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52"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53"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54"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55"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56"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57"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58"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59"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60"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61"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62"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63"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64"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65"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66"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67"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68"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72"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73"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74"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75"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76"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77"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78"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79"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80"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81"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82"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83"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84"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85"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86"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087"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088"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sp>
        <p:nvSpPr>
          <p:cNvPr id="1089" name="メモ 1088"/>
          <p:cNvSpPr/>
          <p:nvPr/>
        </p:nvSpPr>
        <p:spPr bwMode="auto">
          <a:xfrm>
            <a:off x="2780693" y="7138024"/>
            <a:ext cx="1322387" cy="383527"/>
          </a:xfrm>
          <a:prstGeom prst="foldedCorner">
            <a:avLst>
              <a:gd name="adj" fmla="val 509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b="1" u="sng" dirty="0">
                <a:solidFill>
                  <a:schemeClr val="tx1"/>
                </a:solidFill>
                <a:latin typeface="Meiryo UI" panose="020B0604030504040204" pitchFamily="50" charset="-128"/>
                <a:ea typeface="Meiryo UI" panose="020B0604030504040204" pitchFamily="50" charset="-128"/>
              </a:rPr>
              <a:t>予備審査請求（任意）時</a:t>
            </a:r>
          </a:p>
          <a:p>
            <a:pPr algn="ctr" eaLnBrk="1" hangingPunct="1">
              <a:defRPr/>
            </a:pPr>
            <a:r>
              <a:rPr lang="ja-JP" altLang="en-US" sz="800" dirty="0">
                <a:solidFill>
                  <a:schemeClr val="tx1"/>
                </a:solidFill>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予備審査手数料</a:t>
            </a:r>
            <a:r>
              <a:rPr lang="ja-JP" altLang="en-US" sz="800" dirty="0">
                <a:solidFill>
                  <a:schemeClr val="tx1"/>
                </a:solidFill>
                <a:latin typeface="Meiryo UI" panose="020B0604030504040204" pitchFamily="50" charset="-128"/>
                <a:ea typeface="Meiryo UI" panose="020B0604030504040204" pitchFamily="50" charset="-128"/>
              </a:rPr>
              <a:t>）</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1366" name="ホームベース 1365"/>
          <p:cNvSpPr/>
          <p:nvPr/>
        </p:nvSpPr>
        <p:spPr>
          <a:xfrm>
            <a:off x="541497" y="7718895"/>
            <a:ext cx="2365129" cy="205672"/>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1367" name="正方形/長方形 1366"/>
          <p:cNvSpPr/>
          <p:nvPr/>
        </p:nvSpPr>
        <p:spPr>
          <a:xfrm>
            <a:off x="550644" y="7707467"/>
            <a:ext cx="2339102"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国際出願促進交付金の交付申請</a:t>
            </a:r>
          </a:p>
        </p:txBody>
      </p:sp>
      <p:cxnSp>
        <p:nvCxnSpPr>
          <p:cNvPr id="1368" name="直線コネクタ 1367"/>
          <p:cNvCxnSpPr/>
          <p:nvPr/>
        </p:nvCxnSpPr>
        <p:spPr bwMode="auto">
          <a:xfrm flipV="1">
            <a:off x="572532" y="8163385"/>
            <a:ext cx="27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69" name="メモ 1368"/>
          <p:cNvSpPr/>
          <p:nvPr/>
        </p:nvSpPr>
        <p:spPr bwMode="auto">
          <a:xfrm>
            <a:off x="349527" y="8242889"/>
            <a:ext cx="1582629" cy="471218"/>
          </a:xfrm>
          <a:prstGeom prst="foldedCorner">
            <a:avLst>
              <a:gd name="adj" fmla="val 509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国際出願手数料</a:t>
            </a:r>
            <a:r>
              <a:rPr lang="ja-JP" altLang="en-US" sz="800" b="0" dirty="0">
                <a:solidFill>
                  <a:schemeClr val="tx1"/>
                </a:solidFill>
                <a:latin typeface="Meiryo UI" panose="020B0604030504040204" pitchFamily="50" charset="-128"/>
                <a:ea typeface="Meiryo UI" panose="020B0604030504040204" pitchFamily="50" charset="-128"/>
              </a:rPr>
              <a:t>）</a:t>
            </a:r>
            <a:endParaRPr lang="en-US" altLang="ja-JP" sz="800" b="0" dirty="0">
              <a:solidFill>
                <a:schemeClr val="tx1"/>
              </a:solidFill>
              <a:latin typeface="Meiryo UI" panose="020B0604030504040204" pitchFamily="50" charset="-128"/>
              <a:ea typeface="Meiryo UI" panose="020B0604030504040204" pitchFamily="50" charset="-128"/>
            </a:endParaRPr>
          </a:p>
        </p:txBody>
      </p:sp>
      <p:grpSp>
        <p:nvGrpSpPr>
          <p:cNvPr id="1370" name="グループ化 1575"/>
          <p:cNvGrpSpPr>
            <a:grpSpLocks/>
          </p:cNvGrpSpPr>
          <p:nvPr/>
        </p:nvGrpSpPr>
        <p:grpSpPr bwMode="auto">
          <a:xfrm>
            <a:off x="725270" y="8035038"/>
            <a:ext cx="911023" cy="314718"/>
            <a:chOff x="2663300" y="3871186"/>
            <a:chExt cx="1316710" cy="454964"/>
          </a:xfrm>
        </p:grpSpPr>
        <p:sp>
          <p:nvSpPr>
            <p:cNvPr id="1371" name="メモ 1370"/>
            <p:cNvSpPr/>
            <p:nvPr/>
          </p:nvSpPr>
          <p:spPr bwMode="auto">
            <a:xfrm>
              <a:off x="2942142" y="3871186"/>
              <a:ext cx="1037868" cy="454964"/>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800" dirty="0">
                  <a:solidFill>
                    <a:schemeClr val="tx1"/>
                  </a:solidFill>
                  <a:latin typeface="Meiryo UI" panose="020B0604030504040204" pitchFamily="50" charset="-128"/>
                  <a:ea typeface="Meiryo UI" panose="020B0604030504040204" pitchFamily="50" charset="-128"/>
                </a:rPr>
                <a:t>交付申請書（紙）</a:t>
              </a:r>
              <a:endParaRPr lang="en-US" altLang="ja-JP" sz="800" b="0" dirty="0">
                <a:solidFill>
                  <a:schemeClr val="tx1"/>
                </a:solidFill>
                <a:latin typeface="Meiryo UI" panose="020B0604030504040204" pitchFamily="50" charset="-128"/>
                <a:ea typeface="Meiryo UI" panose="020B0604030504040204" pitchFamily="50" charset="-128"/>
              </a:endParaRPr>
            </a:p>
          </p:txBody>
        </p:sp>
        <p:grpSp>
          <p:nvGrpSpPr>
            <p:cNvPr id="1372" name="Group 569"/>
            <p:cNvGrpSpPr>
              <a:grpSpLocks/>
            </p:cNvGrpSpPr>
            <p:nvPr/>
          </p:nvGrpSpPr>
          <p:grpSpPr bwMode="auto">
            <a:xfrm>
              <a:off x="2663300" y="3878064"/>
              <a:ext cx="320883" cy="439480"/>
              <a:chOff x="4411" y="1947"/>
              <a:chExt cx="350" cy="551"/>
            </a:xfrm>
          </p:grpSpPr>
          <p:sp>
            <p:nvSpPr>
              <p:cNvPr id="1373"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74"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75"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76"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77"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78"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79"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0"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1"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82"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3"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4"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85"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6"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7"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88"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89"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90"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91"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92"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93"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94"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95"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96"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97"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398"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399"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0"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01"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2"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3"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04"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5"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6"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07"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8"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09"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10"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11"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12"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13"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14"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15"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16"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17"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18"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19"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20"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21"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22"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23"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24"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25"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26"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27"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28"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29"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30"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grpSp>
        <p:nvGrpSpPr>
          <p:cNvPr id="1431" name="グループ化 1575"/>
          <p:cNvGrpSpPr>
            <a:grpSpLocks/>
          </p:cNvGrpSpPr>
          <p:nvPr/>
        </p:nvGrpSpPr>
        <p:grpSpPr bwMode="auto">
          <a:xfrm>
            <a:off x="2053292" y="8018755"/>
            <a:ext cx="999429" cy="314718"/>
            <a:chOff x="2663300" y="3871186"/>
            <a:chExt cx="1444485" cy="454964"/>
          </a:xfrm>
        </p:grpSpPr>
        <p:sp>
          <p:nvSpPr>
            <p:cNvPr id="1432" name="メモ 1431"/>
            <p:cNvSpPr/>
            <p:nvPr/>
          </p:nvSpPr>
          <p:spPr bwMode="auto">
            <a:xfrm>
              <a:off x="2942141" y="3871186"/>
              <a:ext cx="1165644" cy="454964"/>
            </a:xfrm>
            <a:prstGeom prst="foldedCorner">
              <a:avLst>
                <a:gd name="adj" fmla="val 5097"/>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800" b="0" dirty="0">
                  <a:solidFill>
                    <a:schemeClr val="tx1"/>
                  </a:solidFill>
                  <a:latin typeface="Meiryo UI" panose="020B0604030504040204" pitchFamily="50" charset="-128"/>
                  <a:ea typeface="Meiryo UI" panose="020B0604030504040204" pitchFamily="50" charset="-128"/>
                </a:rPr>
                <a:t>交付申請書（紙）</a:t>
              </a:r>
              <a:endParaRPr lang="en-US" altLang="ja-JP" sz="800" b="0" dirty="0">
                <a:solidFill>
                  <a:schemeClr val="tx1"/>
                </a:solidFill>
                <a:latin typeface="Meiryo UI" panose="020B0604030504040204" pitchFamily="50" charset="-128"/>
                <a:ea typeface="Meiryo UI" panose="020B0604030504040204" pitchFamily="50" charset="-128"/>
              </a:endParaRPr>
            </a:p>
          </p:txBody>
        </p:sp>
        <p:grpSp>
          <p:nvGrpSpPr>
            <p:cNvPr id="1433" name="Group 569"/>
            <p:cNvGrpSpPr>
              <a:grpSpLocks/>
            </p:cNvGrpSpPr>
            <p:nvPr/>
          </p:nvGrpSpPr>
          <p:grpSpPr bwMode="auto">
            <a:xfrm>
              <a:off x="2663300" y="3878064"/>
              <a:ext cx="320883" cy="439480"/>
              <a:chOff x="4411" y="1947"/>
              <a:chExt cx="350" cy="551"/>
            </a:xfrm>
          </p:grpSpPr>
          <p:sp>
            <p:nvSpPr>
              <p:cNvPr id="1434" name="Freeform 570"/>
              <p:cNvSpPr>
                <a:spLocks/>
              </p:cNvSpPr>
              <p:nvPr/>
            </p:nvSpPr>
            <p:spPr bwMode="auto">
              <a:xfrm>
                <a:off x="4411" y="1947"/>
                <a:ext cx="350" cy="551"/>
              </a:xfrm>
              <a:custGeom>
                <a:avLst/>
                <a:gdLst>
                  <a:gd name="T0" fmla="*/ 0 w 6310"/>
                  <a:gd name="T1" fmla="*/ 0 h 9918"/>
                  <a:gd name="T2" fmla="*/ 0 w 6310"/>
                  <a:gd name="T3" fmla="*/ 0 h 9918"/>
                  <a:gd name="T4" fmla="*/ 0 w 6310"/>
                  <a:gd name="T5" fmla="*/ 0 h 9918"/>
                  <a:gd name="T6" fmla="*/ 0 w 6310"/>
                  <a:gd name="T7" fmla="*/ 0 h 9918"/>
                  <a:gd name="T8" fmla="*/ 0 w 6310"/>
                  <a:gd name="T9" fmla="*/ 0 h 9918"/>
                  <a:gd name="T10" fmla="*/ 0 w 6310"/>
                  <a:gd name="T11" fmla="*/ 0 h 9918"/>
                  <a:gd name="T12" fmla="*/ 0 w 6310"/>
                  <a:gd name="T13" fmla="*/ 0 h 9918"/>
                  <a:gd name="T14" fmla="*/ 0 w 6310"/>
                  <a:gd name="T15" fmla="*/ 0 h 9918"/>
                  <a:gd name="T16" fmla="*/ 0 w 6310"/>
                  <a:gd name="T17" fmla="*/ 0 h 9918"/>
                  <a:gd name="T18" fmla="*/ 0 w 6310"/>
                  <a:gd name="T19" fmla="*/ 0 h 9918"/>
                  <a:gd name="T20" fmla="*/ 0 w 6310"/>
                  <a:gd name="T21" fmla="*/ 0 h 9918"/>
                  <a:gd name="T22" fmla="*/ 0 w 6310"/>
                  <a:gd name="T23" fmla="*/ 0 h 9918"/>
                  <a:gd name="T24" fmla="*/ 0 w 6310"/>
                  <a:gd name="T25" fmla="*/ 0 h 9918"/>
                  <a:gd name="T26" fmla="*/ 0 w 6310"/>
                  <a:gd name="T27" fmla="*/ 0 h 9918"/>
                  <a:gd name="T28" fmla="*/ 0 w 6310"/>
                  <a:gd name="T29" fmla="*/ 0 h 9918"/>
                  <a:gd name="T30" fmla="*/ 0 w 6310"/>
                  <a:gd name="T31" fmla="*/ 0 h 9918"/>
                  <a:gd name="T32" fmla="*/ 0 w 6310"/>
                  <a:gd name="T33" fmla="*/ 0 h 9918"/>
                  <a:gd name="T34" fmla="*/ 0 w 6310"/>
                  <a:gd name="T35" fmla="*/ 0 h 9918"/>
                  <a:gd name="T36" fmla="*/ 0 w 6310"/>
                  <a:gd name="T37" fmla="*/ 0 h 9918"/>
                  <a:gd name="T38" fmla="*/ 0 w 6310"/>
                  <a:gd name="T39" fmla="*/ 0 h 9918"/>
                  <a:gd name="T40" fmla="*/ 0 w 6310"/>
                  <a:gd name="T41" fmla="*/ 0 h 9918"/>
                  <a:gd name="T42" fmla="*/ 0 w 6310"/>
                  <a:gd name="T43" fmla="*/ 0 h 9918"/>
                  <a:gd name="T44" fmla="*/ 0 w 6310"/>
                  <a:gd name="T45" fmla="*/ 0 h 9918"/>
                  <a:gd name="T46" fmla="*/ 0 w 6310"/>
                  <a:gd name="T47" fmla="*/ 0 h 9918"/>
                  <a:gd name="T48" fmla="*/ 0 w 6310"/>
                  <a:gd name="T49" fmla="*/ 0 h 9918"/>
                  <a:gd name="T50" fmla="*/ 0 w 6310"/>
                  <a:gd name="T51" fmla="*/ 0 h 9918"/>
                  <a:gd name="T52" fmla="*/ 0 w 6310"/>
                  <a:gd name="T53" fmla="*/ 0 h 9918"/>
                  <a:gd name="T54" fmla="*/ 0 w 6310"/>
                  <a:gd name="T55" fmla="*/ 0 h 9918"/>
                  <a:gd name="T56" fmla="*/ 0 w 6310"/>
                  <a:gd name="T57" fmla="*/ 0 h 9918"/>
                  <a:gd name="T58" fmla="*/ 0 w 6310"/>
                  <a:gd name="T59" fmla="*/ 0 h 9918"/>
                  <a:gd name="T60" fmla="*/ 0 w 6310"/>
                  <a:gd name="T61" fmla="*/ 0 h 9918"/>
                  <a:gd name="T62" fmla="*/ 0 w 6310"/>
                  <a:gd name="T63" fmla="*/ 0 h 9918"/>
                  <a:gd name="T64" fmla="*/ 0 w 6310"/>
                  <a:gd name="T65" fmla="*/ 0 h 99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10" h="9918">
                    <a:moveTo>
                      <a:pt x="6310" y="0"/>
                    </a:moveTo>
                    <a:lnTo>
                      <a:pt x="6296" y="0"/>
                    </a:lnTo>
                    <a:lnTo>
                      <a:pt x="6256" y="0"/>
                    </a:lnTo>
                    <a:lnTo>
                      <a:pt x="6190" y="1"/>
                    </a:lnTo>
                    <a:lnTo>
                      <a:pt x="6099" y="4"/>
                    </a:lnTo>
                    <a:lnTo>
                      <a:pt x="5983" y="8"/>
                    </a:lnTo>
                    <a:lnTo>
                      <a:pt x="5841" y="14"/>
                    </a:lnTo>
                    <a:lnTo>
                      <a:pt x="5676" y="24"/>
                    </a:lnTo>
                    <a:lnTo>
                      <a:pt x="5487" y="36"/>
                    </a:lnTo>
                    <a:lnTo>
                      <a:pt x="5274" y="52"/>
                    </a:lnTo>
                    <a:lnTo>
                      <a:pt x="5039" y="72"/>
                    </a:lnTo>
                    <a:lnTo>
                      <a:pt x="4781" y="97"/>
                    </a:lnTo>
                    <a:lnTo>
                      <a:pt x="4501" y="126"/>
                    </a:lnTo>
                    <a:lnTo>
                      <a:pt x="4200" y="160"/>
                    </a:lnTo>
                    <a:lnTo>
                      <a:pt x="3878" y="201"/>
                    </a:lnTo>
                    <a:lnTo>
                      <a:pt x="3534" y="248"/>
                    </a:lnTo>
                    <a:lnTo>
                      <a:pt x="3172" y="302"/>
                    </a:lnTo>
                    <a:lnTo>
                      <a:pt x="2807" y="359"/>
                    </a:lnTo>
                    <a:lnTo>
                      <a:pt x="2463" y="419"/>
                    </a:lnTo>
                    <a:lnTo>
                      <a:pt x="2139" y="480"/>
                    </a:lnTo>
                    <a:lnTo>
                      <a:pt x="1835" y="540"/>
                    </a:lnTo>
                    <a:lnTo>
                      <a:pt x="1552" y="600"/>
                    </a:lnTo>
                    <a:lnTo>
                      <a:pt x="1292" y="660"/>
                    </a:lnTo>
                    <a:lnTo>
                      <a:pt x="1053" y="717"/>
                    </a:lnTo>
                    <a:lnTo>
                      <a:pt x="839" y="771"/>
                    </a:lnTo>
                    <a:lnTo>
                      <a:pt x="646" y="821"/>
                    </a:lnTo>
                    <a:lnTo>
                      <a:pt x="478" y="867"/>
                    </a:lnTo>
                    <a:lnTo>
                      <a:pt x="333" y="909"/>
                    </a:lnTo>
                    <a:lnTo>
                      <a:pt x="215" y="944"/>
                    </a:lnTo>
                    <a:lnTo>
                      <a:pt x="122" y="972"/>
                    </a:lnTo>
                    <a:lnTo>
                      <a:pt x="54" y="994"/>
                    </a:lnTo>
                    <a:lnTo>
                      <a:pt x="13" y="1007"/>
                    </a:lnTo>
                    <a:lnTo>
                      <a:pt x="0" y="1013"/>
                    </a:lnTo>
                    <a:lnTo>
                      <a:pt x="0" y="9918"/>
                    </a:lnTo>
                    <a:lnTo>
                      <a:pt x="14" y="9913"/>
                    </a:lnTo>
                    <a:lnTo>
                      <a:pt x="59" y="9899"/>
                    </a:lnTo>
                    <a:lnTo>
                      <a:pt x="133" y="9877"/>
                    </a:lnTo>
                    <a:lnTo>
                      <a:pt x="234" y="9848"/>
                    </a:lnTo>
                    <a:lnTo>
                      <a:pt x="361" y="9813"/>
                    </a:lnTo>
                    <a:lnTo>
                      <a:pt x="514" y="9772"/>
                    </a:lnTo>
                    <a:lnTo>
                      <a:pt x="690" y="9725"/>
                    </a:lnTo>
                    <a:lnTo>
                      <a:pt x="889" y="9675"/>
                    </a:lnTo>
                    <a:lnTo>
                      <a:pt x="1109" y="9621"/>
                    </a:lnTo>
                    <a:lnTo>
                      <a:pt x="1348" y="9565"/>
                    </a:lnTo>
                    <a:lnTo>
                      <a:pt x="1608" y="9506"/>
                    </a:lnTo>
                    <a:lnTo>
                      <a:pt x="1884" y="9446"/>
                    </a:lnTo>
                    <a:lnTo>
                      <a:pt x="2178" y="9386"/>
                    </a:lnTo>
                    <a:lnTo>
                      <a:pt x="2486" y="9327"/>
                    </a:lnTo>
                    <a:lnTo>
                      <a:pt x="2808" y="9267"/>
                    </a:lnTo>
                    <a:lnTo>
                      <a:pt x="3145" y="9211"/>
                    </a:lnTo>
                    <a:lnTo>
                      <a:pt x="3480" y="9158"/>
                    </a:lnTo>
                    <a:lnTo>
                      <a:pt x="3803" y="9112"/>
                    </a:lnTo>
                    <a:lnTo>
                      <a:pt x="4114" y="9072"/>
                    </a:lnTo>
                    <a:lnTo>
                      <a:pt x="4407" y="9037"/>
                    </a:lnTo>
                    <a:lnTo>
                      <a:pt x="4687" y="9008"/>
                    </a:lnTo>
                    <a:lnTo>
                      <a:pt x="4947" y="8983"/>
                    </a:lnTo>
                    <a:lnTo>
                      <a:pt x="5189" y="8963"/>
                    </a:lnTo>
                    <a:lnTo>
                      <a:pt x="5411" y="8947"/>
                    </a:lnTo>
                    <a:lnTo>
                      <a:pt x="5611" y="8933"/>
                    </a:lnTo>
                    <a:lnTo>
                      <a:pt x="5789" y="8924"/>
                    </a:lnTo>
                    <a:lnTo>
                      <a:pt x="5942" y="8916"/>
                    </a:lnTo>
                    <a:lnTo>
                      <a:pt x="6071" y="8911"/>
                    </a:lnTo>
                    <a:lnTo>
                      <a:pt x="6173" y="8908"/>
                    </a:lnTo>
                    <a:lnTo>
                      <a:pt x="6248" y="8906"/>
                    </a:lnTo>
                    <a:lnTo>
                      <a:pt x="6294" y="8906"/>
                    </a:lnTo>
                    <a:lnTo>
                      <a:pt x="6310" y="8906"/>
                    </a:lnTo>
                    <a:lnTo>
                      <a:pt x="6310" y="0"/>
                    </a:lnTo>
                    <a:close/>
                  </a:path>
                </a:pathLst>
              </a:custGeom>
              <a:solidFill>
                <a:srgbClr val="E6F5F9"/>
              </a:solidFill>
              <a:ln w="6350">
                <a:solidFill>
                  <a:srgbClr val="000000"/>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35" name="Freeform 571"/>
              <p:cNvSpPr>
                <a:spLocks/>
              </p:cNvSpPr>
              <p:nvPr/>
            </p:nvSpPr>
            <p:spPr bwMode="auto">
              <a:xfrm>
                <a:off x="4429" y="2013"/>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80"/>
                    </a:lnTo>
                    <a:lnTo>
                      <a:pt x="1174" y="233"/>
                    </a:lnTo>
                    <a:lnTo>
                      <a:pt x="1388" y="186"/>
                    </a:lnTo>
                    <a:lnTo>
                      <a:pt x="1603" y="142"/>
                    </a:lnTo>
                    <a:lnTo>
                      <a:pt x="1819" y="102"/>
                    </a:lnTo>
                    <a:lnTo>
                      <a:pt x="2030" y="65"/>
                    </a:lnTo>
                    <a:lnTo>
                      <a:pt x="2232" y="35"/>
                    </a:lnTo>
                    <a:lnTo>
                      <a:pt x="2421" y="13"/>
                    </a:lnTo>
                    <a:lnTo>
                      <a:pt x="2596" y="0"/>
                    </a:lnTo>
                    <a:lnTo>
                      <a:pt x="2596" y="1738"/>
                    </a:lnTo>
                    <a:lnTo>
                      <a:pt x="2576" y="1740"/>
                    </a:lnTo>
                    <a:lnTo>
                      <a:pt x="2515" y="1746"/>
                    </a:lnTo>
                    <a:lnTo>
                      <a:pt x="2421" y="1758"/>
                    </a:lnTo>
                    <a:lnTo>
                      <a:pt x="2297" y="1773"/>
                    </a:lnTo>
                    <a:lnTo>
                      <a:pt x="2147" y="1793"/>
                    </a:lnTo>
                    <a:lnTo>
                      <a:pt x="1975" y="1817"/>
                    </a:lnTo>
                    <a:lnTo>
                      <a:pt x="1786" y="1846"/>
                    </a:lnTo>
                    <a:lnTo>
                      <a:pt x="1584" y="1879"/>
                    </a:lnTo>
                    <a:lnTo>
                      <a:pt x="1372" y="1918"/>
                    </a:lnTo>
                    <a:lnTo>
                      <a:pt x="1156" y="1961"/>
                    </a:lnTo>
                    <a:lnTo>
                      <a:pt x="940" y="2008"/>
                    </a:lnTo>
                    <a:lnTo>
                      <a:pt x="727" y="2059"/>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36" name="Freeform 572"/>
              <p:cNvSpPr>
                <a:spLocks/>
              </p:cNvSpPr>
              <p:nvPr/>
            </p:nvSpPr>
            <p:spPr bwMode="auto">
              <a:xfrm>
                <a:off x="4596" y="2001"/>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37" name="Freeform 573"/>
              <p:cNvSpPr>
                <a:spLocks/>
              </p:cNvSpPr>
              <p:nvPr/>
            </p:nvSpPr>
            <p:spPr bwMode="auto">
              <a:xfrm>
                <a:off x="4595" y="200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38" name="Freeform 574"/>
              <p:cNvSpPr>
                <a:spLocks/>
              </p:cNvSpPr>
              <p:nvPr/>
            </p:nvSpPr>
            <p:spPr bwMode="auto">
              <a:xfrm>
                <a:off x="4741" y="1999"/>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39" name="Freeform 575"/>
              <p:cNvSpPr>
                <a:spLocks/>
              </p:cNvSpPr>
              <p:nvPr/>
            </p:nvSpPr>
            <p:spPr bwMode="auto">
              <a:xfrm>
                <a:off x="4596" y="2019"/>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40" name="Freeform 576"/>
              <p:cNvSpPr>
                <a:spLocks/>
              </p:cNvSpPr>
              <p:nvPr/>
            </p:nvSpPr>
            <p:spPr bwMode="auto">
              <a:xfrm>
                <a:off x="4595" y="2028"/>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41" name="Freeform 577"/>
              <p:cNvSpPr>
                <a:spLocks/>
              </p:cNvSpPr>
              <p:nvPr/>
            </p:nvSpPr>
            <p:spPr bwMode="auto">
              <a:xfrm>
                <a:off x="4741" y="201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42" name="Freeform 578"/>
              <p:cNvSpPr>
                <a:spLocks/>
              </p:cNvSpPr>
              <p:nvPr/>
            </p:nvSpPr>
            <p:spPr bwMode="auto">
              <a:xfrm>
                <a:off x="4596" y="2038"/>
                <a:ext cx="145" cy="12"/>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3"/>
                    </a:lnTo>
                    <a:lnTo>
                      <a:pt x="71" y="212"/>
                    </a:lnTo>
                    <a:lnTo>
                      <a:pt x="155" y="197"/>
                    </a:lnTo>
                    <a:lnTo>
                      <a:pt x="268" y="177"/>
                    </a:lnTo>
                    <a:lnTo>
                      <a:pt x="405" y="153"/>
                    </a:lnTo>
                    <a:lnTo>
                      <a:pt x="564" y="128"/>
                    </a:lnTo>
                    <a:lnTo>
                      <a:pt x="742" y="102"/>
                    </a:lnTo>
                    <a:lnTo>
                      <a:pt x="934" y="77"/>
                    </a:lnTo>
                    <a:lnTo>
                      <a:pt x="1139" y="54"/>
                    </a:lnTo>
                    <a:lnTo>
                      <a:pt x="1351" y="33"/>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43" name="Freeform 579"/>
              <p:cNvSpPr>
                <a:spLocks/>
              </p:cNvSpPr>
              <p:nvPr/>
            </p:nvSpPr>
            <p:spPr bwMode="auto">
              <a:xfrm>
                <a:off x="4595" y="204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44" name="Freeform 580"/>
              <p:cNvSpPr>
                <a:spLocks/>
              </p:cNvSpPr>
              <p:nvPr/>
            </p:nvSpPr>
            <p:spPr bwMode="auto">
              <a:xfrm>
                <a:off x="4741" y="2036"/>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45" name="Freeform 581"/>
              <p:cNvSpPr>
                <a:spLocks/>
              </p:cNvSpPr>
              <p:nvPr/>
            </p:nvSpPr>
            <p:spPr bwMode="auto">
              <a:xfrm>
                <a:off x="4596" y="205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46" name="Freeform 582"/>
              <p:cNvSpPr>
                <a:spLocks/>
              </p:cNvSpPr>
              <p:nvPr/>
            </p:nvSpPr>
            <p:spPr bwMode="auto">
              <a:xfrm>
                <a:off x="4595" y="2065"/>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47" name="Freeform 583"/>
              <p:cNvSpPr>
                <a:spLocks/>
              </p:cNvSpPr>
              <p:nvPr/>
            </p:nvSpPr>
            <p:spPr bwMode="auto">
              <a:xfrm>
                <a:off x="4741" y="2054"/>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48" name="Freeform 584"/>
              <p:cNvSpPr>
                <a:spLocks/>
              </p:cNvSpPr>
              <p:nvPr/>
            </p:nvSpPr>
            <p:spPr bwMode="auto">
              <a:xfrm>
                <a:off x="4596" y="207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49" name="Freeform 585"/>
              <p:cNvSpPr>
                <a:spLocks/>
              </p:cNvSpPr>
              <p:nvPr/>
            </p:nvSpPr>
            <p:spPr bwMode="auto">
              <a:xfrm>
                <a:off x="4595" y="2083"/>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50" name="Freeform 586"/>
              <p:cNvSpPr>
                <a:spLocks/>
              </p:cNvSpPr>
              <p:nvPr/>
            </p:nvSpPr>
            <p:spPr bwMode="auto">
              <a:xfrm>
                <a:off x="4741" y="2073"/>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51" name="Freeform 587"/>
              <p:cNvSpPr>
                <a:spLocks/>
              </p:cNvSpPr>
              <p:nvPr/>
            </p:nvSpPr>
            <p:spPr bwMode="auto">
              <a:xfrm>
                <a:off x="4596" y="209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52" name="Freeform 588"/>
              <p:cNvSpPr>
                <a:spLocks/>
              </p:cNvSpPr>
              <p:nvPr/>
            </p:nvSpPr>
            <p:spPr bwMode="auto">
              <a:xfrm>
                <a:off x="4595" y="210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53" name="Freeform 589"/>
              <p:cNvSpPr>
                <a:spLocks/>
              </p:cNvSpPr>
              <p:nvPr/>
            </p:nvSpPr>
            <p:spPr bwMode="auto">
              <a:xfrm>
                <a:off x="4741" y="2091"/>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54" name="Freeform 590"/>
              <p:cNvSpPr>
                <a:spLocks/>
              </p:cNvSpPr>
              <p:nvPr/>
            </p:nvSpPr>
            <p:spPr bwMode="auto">
              <a:xfrm>
                <a:off x="4429" y="2140"/>
                <a:ext cx="144" cy="128"/>
              </a:xfrm>
              <a:custGeom>
                <a:avLst/>
                <a:gdLst>
                  <a:gd name="T0" fmla="*/ 0 w 2596"/>
                  <a:gd name="T1" fmla="*/ 0 h 2309"/>
                  <a:gd name="T2" fmla="*/ 0 w 2596"/>
                  <a:gd name="T3" fmla="*/ 0 h 2309"/>
                  <a:gd name="T4" fmla="*/ 0 w 2596"/>
                  <a:gd name="T5" fmla="*/ 0 h 2309"/>
                  <a:gd name="T6" fmla="*/ 0 w 2596"/>
                  <a:gd name="T7" fmla="*/ 0 h 2309"/>
                  <a:gd name="T8" fmla="*/ 0 w 2596"/>
                  <a:gd name="T9" fmla="*/ 0 h 2309"/>
                  <a:gd name="T10" fmla="*/ 0 w 2596"/>
                  <a:gd name="T11" fmla="*/ 0 h 2309"/>
                  <a:gd name="T12" fmla="*/ 0 w 2596"/>
                  <a:gd name="T13" fmla="*/ 0 h 2309"/>
                  <a:gd name="T14" fmla="*/ 0 w 2596"/>
                  <a:gd name="T15" fmla="*/ 0 h 2309"/>
                  <a:gd name="T16" fmla="*/ 0 w 2596"/>
                  <a:gd name="T17" fmla="*/ 0 h 2309"/>
                  <a:gd name="T18" fmla="*/ 0 w 2596"/>
                  <a:gd name="T19" fmla="*/ 0 h 2309"/>
                  <a:gd name="T20" fmla="*/ 0 w 2596"/>
                  <a:gd name="T21" fmla="*/ 0 h 2309"/>
                  <a:gd name="T22" fmla="*/ 0 w 2596"/>
                  <a:gd name="T23" fmla="*/ 0 h 2309"/>
                  <a:gd name="T24" fmla="*/ 0 w 2596"/>
                  <a:gd name="T25" fmla="*/ 0 h 2309"/>
                  <a:gd name="T26" fmla="*/ 0 w 2596"/>
                  <a:gd name="T27" fmla="*/ 0 h 2309"/>
                  <a:gd name="T28" fmla="*/ 0 w 2596"/>
                  <a:gd name="T29" fmla="*/ 0 h 2309"/>
                  <a:gd name="T30" fmla="*/ 0 w 2596"/>
                  <a:gd name="T31" fmla="*/ 0 h 2309"/>
                  <a:gd name="T32" fmla="*/ 0 w 2596"/>
                  <a:gd name="T33" fmla="*/ 0 h 2309"/>
                  <a:gd name="T34" fmla="*/ 0 w 2596"/>
                  <a:gd name="T35" fmla="*/ 0 h 2309"/>
                  <a:gd name="T36" fmla="*/ 0 w 2596"/>
                  <a:gd name="T37" fmla="*/ 0 h 2309"/>
                  <a:gd name="T38" fmla="*/ 0 w 2596"/>
                  <a:gd name="T39" fmla="*/ 0 h 2309"/>
                  <a:gd name="T40" fmla="*/ 0 w 2596"/>
                  <a:gd name="T41" fmla="*/ 0 h 2309"/>
                  <a:gd name="T42" fmla="*/ 0 w 2596"/>
                  <a:gd name="T43" fmla="*/ 0 h 2309"/>
                  <a:gd name="T44" fmla="*/ 0 w 2596"/>
                  <a:gd name="T45" fmla="*/ 0 h 2309"/>
                  <a:gd name="T46" fmla="*/ 0 w 2596"/>
                  <a:gd name="T47" fmla="*/ 0 h 2309"/>
                  <a:gd name="T48" fmla="*/ 0 w 2596"/>
                  <a:gd name="T49" fmla="*/ 0 h 2309"/>
                  <a:gd name="T50" fmla="*/ 0 w 2596"/>
                  <a:gd name="T51" fmla="*/ 0 h 2309"/>
                  <a:gd name="T52" fmla="*/ 0 w 2596"/>
                  <a:gd name="T53" fmla="*/ 0 h 2309"/>
                  <a:gd name="T54" fmla="*/ 0 w 2596"/>
                  <a:gd name="T55" fmla="*/ 0 h 2309"/>
                  <a:gd name="T56" fmla="*/ 0 w 2596"/>
                  <a:gd name="T57" fmla="*/ 0 h 2309"/>
                  <a:gd name="T58" fmla="*/ 0 w 2596"/>
                  <a:gd name="T59" fmla="*/ 0 h 2309"/>
                  <a:gd name="T60" fmla="*/ 0 w 2596"/>
                  <a:gd name="T61" fmla="*/ 0 h 2309"/>
                  <a:gd name="T62" fmla="*/ 0 w 2596"/>
                  <a:gd name="T63" fmla="*/ 0 h 2309"/>
                  <a:gd name="T64" fmla="*/ 0 w 2596"/>
                  <a:gd name="T65" fmla="*/ 0 h 2309"/>
                  <a:gd name="T66" fmla="*/ 0 w 2596"/>
                  <a:gd name="T67" fmla="*/ 0 h 2309"/>
                  <a:gd name="T68" fmla="*/ 0 w 2596"/>
                  <a:gd name="T69" fmla="*/ 0 h 2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09">
                    <a:moveTo>
                      <a:pt x="0" y="2309"/>
                    </a:moveTo>
                    <a:lnTo>
                      <a:pt x="0" y="524"/>
                    </a:lnTo>
                    <a:lnTo>
                      <a:pt x="19" y="518"/>
                    </a:lnTo>
                    <a:lnTo>
                      <a:pt x="75" y="503"/>
                    </a:lnTo>
                    <a:lnTo>
                      <a:pt x="163" y="479"/>
                    </a:lnTo>
                    <a:lnTo>
                      <a:pt x="281" y="448"/>
                    </a:lnTo>
                    <a:lnTo>
                      <a:pt x="424" y="412"/>
                    </a:lnTo>
                    <a:lnTo>
                      <a:pt x="589" y="370"/>
                    </a:lnTo>
                    <a:lnTo>
                      <a:pt x="771" y="325"/>
                    </a:lnTo>
                    <a:lnTo>
                      <a:pt x="968" y="279"/>
                    </a:lnTo>
                    <a:lnTo>
                      <a:pt x="1174" y="233"/>
                    </a:lnTo>
                    <a:lnTo>
                      <a:pt x="1388" y="186"/>
                    </a:lnTo>
                    <a:lnTo>
                      <a:pt x="1603" y="142"/>
                    </a:lnTo>
                    <a:lnTo>
                      <a:pt x="1819" y="101"/>
                    </a:lnTo>
                    <a:lnTo>
                      <a:pt x="2030" y="66"/>
                    </a:lnTo>
                    <a:lnTo>
                      <a:pt x="2232" y="36"/>
                    </a:lnTo>
                    <a:lnTo>
                      <a:pt x="2421" y="14"/>
                    </a:lnTo>
                    <a:lnTo>
                      <a:pt x="2596" y="0"/>
                    </a:lnTo>
                    <a:lnTo>
                      <a:pt x="2596" y="1738"/>
                    </a:lnTo>
                    <a:lnTo>
                      <a:pt x="2576" y="1740"/>
                    </a:lnTo>
                    <a:lnTo>
                      <a:pt x="2515" y="1746"/>
                    </a:lnTo>
                    <a:lnTo>
                      <a:pt x="2421" y="1758"/>
                    </a:lnTo>
                    <a:lnTo>
                      <a:pt x="2297" y="1773"/>
                    </a:lnTo>
                    <a:lnTo>
                      <a:pt x="2147" y="1793"/>
                    </a:lnTo>
                    <a:lnTo>
                      <a:pt x="1975" y="1818"/>
                    </a:lnTo>
                    <a:lnTo>
                      <a:pt x="1786" y="1847"/>
                    </a:lnTo>
                    <a:lnTo>
                      <a:pt x="1584" y="1880"/>
                    </a:lnTo>
                    <a:lnTo>
                      <a:pt x="1372" y="1918"/>
                    </a:lnTo>
                    <a:lnTo>
                      <a:pt x="1156" y="1961"/>
                    </a:lnTo>
                    <a:lnTo>
                      <a:pt x="940" y="2007"/>
                    </a:lnTo>
                    <a:lnTo>
                      <a:pt x="727" y="2058"/>
                    </a:lnTo>
                    <a:lnTo>
                      <a:pt x="522" y="2115"/>
                    </a:lnTo>
                    <a:lnTo>
                      <a:pt x="330" y="2175"/>
                    </a:lnTo>
                    <a:lnTo>
                      <a:pt x="154" y="2240"/>
                    </a:lnTo>
                    <a:lnTo>
                      <a:pt x="0" y="2309"/>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55" name="Freeform 591"/>
              <p:cNvSpPr>
                <a:spLocks/>
              </p:cNvSpPr>
              <p:nvPr/>
            </p:nvSpPr>
            <p:spPr bwMode="auto">
              <a:xfrm>
                <a:off x="4596" y="212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3"/>
                    </a:lnTo>
                    <a:lnTo>
                      <a:pt x="564" y="128"/>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56" name="Freeform 592"/>
              <p:cNvSpPr>
                <a:spLocks/>
              </p:cNvSpPr>
              <p:nvPr/>
            </p:nvSpPr>
            <p:spPr bwMode="auto">
              <a:xfrm>
                <a:off x="4595" y="2136"/>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57" name="Freeform 593"/>
              <p:cNvSpPr>
                <a:spLocks/>
              </p:cNvSpPr>
              <p:nvPr/>
            </p:nvSpPr>
            <p:spPr bwMode="auto">
              <a:xfrm>
                <a:off x="4741" y="2126"/>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58" name="Freeform 594"/>
              <p:cNvSpPr>
                <a:spLocks/>
              </p:cNvSpPr>
              <p:nvPr/>
            </p:nvSpPr>
            <p:spPr bwMode="auto">
              <a:xfrm>
                <a:off x="4596" y="2146"/>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59" name="Freeform 595"/>
              <p:cNvSpPr>
                <a:spLocks/>
              </p:cNvSpPr>
              <p:nvPr/>
            </p:nvSpPr>
            <p:spPr bwMode="auto">
              <a:xfrm>
                <a:off x="4595" y="2155"/>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0" name="Freeform 596"/>
              <p:cNvSpPr>
                <a:spLocks/>
              </p:cNvSpPr>
              <p:nvPr/>
            </p:nvSpPr>
            <p:spPr bwMode="auto">
              <a:xfrm>
                <a:off x="4741" y="2144"/>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1" name="Freeform 597"/>
              <p:cNvSpPr>
                <a:spLocks/>
              </p:cNvSpPr>
              <p:nvPr/>
            </p:nvSpPr>
            <p:spPr bwMode="auto">
              <a:xfrm>
                <a:off x="4596" y="2165"/>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62" name="Freeform 598"/>
              <p:cNvSpPr>
                <a:spLocks/>
              </p:cNvSpPr>
              <p:nvPr/>
            </p:nvSpPr>
            <p:spPr bwMode="auto">
              <a:xfrm>
                <a:off x="4595" y="217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3" name="Freeform 599"/>
              <p:cNvSpPr>
                <a:spLocks/>
              </p:cNvSpPr>
              <p:nvPr/>
            </p:nvSpPr>
            <p:spPr bwMode="auto">
              <a:xfrm>
                <a:off x="4741" y="2163"/>
                <a:ext cx="1" cy="7"/>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4" name="Freeform 600"/>
              <p:cNvSpPr>
                <a:spLocks/>
              </p:cNvSpPr>
              <p:nvPr/>
            </p:nvSpPr>
            <p:spPr bwMode="auto">
              <a:xfrm>
                <a:off x="4596" y="2183"/>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65" name="Freeform 601"/>
              <p:cNvSpPr>
                <a:spLocks/>
              </p:cNvSpPr>
              <p:nvPr/>
            </p:nvSpPr>
            <p:spPr bwMode="auto">
              <a:xfrm>
                <a:off x="4595" y="2192"/>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6" name="Freeform 602"/>
              <p:cNvSpPr>
                <a:spLocks/>
              </p:cNvSpPr>
              <p:nvPr/>
            </p:nvSpPr>
            <p:spPr bwMode="auto">
              <a:xfrm>
                <a:off x="4741" y="218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7" name="Freeform 603"/>
              <p:cNvSpPr>
                <a:spLocks/>
              </p:cNvSpPr>
              <p:nvPr/>
            </p:nvSpPr>
            <p:spPr bwMode="auto">
              <a:xfrm>
                <a:off x="4596" y="2202"/>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68" name="Freeform 604"/>
              <p:cNvSpPr>
                <a:spLocks/>
              </p:cNvSpPr>
              <p:nvPr/>
            </p:nvSpPr>
            <p:spPr bwMode="auto">
              <a:xfrm>
                <a:off x="4595" y="2210"/>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69" name="Freeform 605"/>
              <p:cNvSpPr>
                <a:spLocks/>
              </p:cNvSpPr>
              <p:nvPr/>
            </p:nvSpPr>
            <p:spPr bwMode="auto">
              <a:xfrm>
                <a:off x="4741" y="2200"/>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70" name="Freeform 606"/>
              <p:cNvSpPr>
                <a:spLocks/>
              </p:cNvSpPr>
              <p:nvPr/>
            </p:nvSpPr>
            <p:spPr bwMode="auto">
              <a:xfrm>
                <a:off x="4596" y="222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8"/>
                    </a:lnTo>
                    <a:lnTo>
                      <a:pt x="742" y="102"/>
                    </a:lnTo>
                    <a:lnTo>
                      <a:pt x="934" y="77"/>
                    </a:lnTo>
                    <a:lnTo>
                      <a:pt x="1139" y="53"/>
                    </a:lnTo>
                    <a:lnTo>
                      <a:pt x="1351" y="32"/>
                    </a:lnTo>
                    <a:lnTo>
                      <a:pt x="1569" y="17"/>
                    </a:lnTo>
                    <a:lnTo>
                      <a:pt x="1789" y="5"/>
                    </a:lnTo>
                    <a:lnTo>
                      <a:pt x="2007" y="0"/>
                    </a:lnTo>
                    <a:lnTo>
                      <a:pt x="2220" y="3"/>
                    </a:lnTo>
                    <a:lnTo>
                      <a:pt x="2426" y="15"/>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71" name="Freeform 607"/>
              <p:cNvSpPr>
                <a:spLocks/>
              </p:cNvSpPr>
              <p:nvPr/>
            </p:nvSpPr>
            <p:spPr bwMode="auto">
              <a:xfrm>
                <a:off x="4595" y="2229"/>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72" name="Freeform 608"/>
              <p:cNvSpPr>
                <a:spLocks/>
              </p:cNvSpPr>
              <p:nvPr/>
            </p:nvSpPr>
            <p:spPr bwMode="auto">
              <a:xfrm>
                <a:off x="4741" y="2218"/>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73" name="Freeform 609"/>
              <p:cNvSpPr>
                <a:spLocks/>
              </p:cNvSpPr>
              <p:nvPr/>
            </p:nvSpPr>
            <p:spPr bwMode="auto">
              <a:xfrm>
                <a:off x="4429" y="2267"/>
                <a:ext cx="144" cy="128"/>
              </a:xfrm>
              <a:custGeom>
                <a:avLst/>
                <a:gdLst>
                  <a:gd name="T0" fmla="*/ 0 w 2596"/>
                  <a:gd name="T1" fmla="*/ 0 h 2310"/>
                  <a:gd name="T2" fmla="*/ 0 w 2596"/>
                  <a:gd name="T3" fmla="*/ 0 h 2310"/>
                  <a:gd name="T4" fmla="*/ 0 w 2596"/>
                  <a:gd name="T5" fmla="*/ 0 h 2310"/>
                  <a:gd name="T6" fmla="*/ 0 w 2596"/>
                  <a:gd name="T7" fmla="*/ 0 h 2310"/>
                  <a:gd name="T8" fmla="*/ 0 w 2596"/>
                  <a:gd name="T9" fmla="*/ 0 h 2310"/>
                  <a:gd name="T10" fmla="*/ 0 w 2596"/>
                  <a:gd name="T11" fmla="*/ 0 h 2310"/>
                  <a:gd name="T12" fmla="*/ 0 w 2596"/>
                  <a:gd name="T13" fmla="*/ 0 h 2310"/>
                  <a:gd name="T14" fmla="*/ 0 w 2596"/>
                  <a:gd name="T15" fmla="*/ 0 h 2310"/>
                  <a:gd name="T16" fmla="*/ 0 w 2596"/>
                  <a:gd name="T17" fmla="*/ 0 h 2310"/>
                  <a:gd name="T18" fmla="*/ 0 w 2596"/>
                  <a:gd name="T19" fmla="*/ 0 h 2310"/>
                  <a:gd name="T20" fmla="*/ 0 w 2596"/>
                  <a:gd name="T21" fmla="*/ 0 h 2310"/>
                  <a:gd name="T22" fmla="*/ 0 w 2596"/>
                  <a:gd name="T23" fmla="*/ 0 h 2310"/>
                  <a:gd name="T24" fmla="*/ 0 w 2596"/>
                  <a:gd name="T25" fmla="*/ 0 h 2310"/>
                  <a:gd name="T26" fmla="*/ 0 w 2596"/>
                  <a:gd name="T27" fmla="*/ 0 h 2310"/>
                  <a:gd name="T28" fmla="*/ 0 w 2596"/>
                  <a:gd name="T29" fmla="*/ 0 h 2310"/>
                  <a:gd name="T30" fmla="*/ 0 w 2596"/>
                  <a:gd name="T31" fmla="*/ 0 h 2310"/>
                  <a:gd name="T32" fmla="*/ 0 w 2596"/>
                  <a:gd name="T33" fmla="*/ 0 h 2310"/>
                  <a:gd name="T34" fmla="*/ 0 w 2596"/>
                  <a:gd name="T35" fmla="*/ 0 h 2310"/>
                  <a:gd name="T36" fmla="*/ 0 w 2596"/>
                  <a:gd name="T37" fmla="*/ 0 h 2310"/>
                  <a:gd name="T38" fmla="*/ 0 w 2596"/>
                  <a:gd name="T39" fmla="*/ 0 h 2310"/>
                  <a:gd name="T40" fmla="*/ 0 w 2596"/>
                  <a:gd name="T41" fmla="*/ 0 h 2310"/>
                  <a:gd name="T42" fmla="*/ 0 w 2596"/>
                  <a:gd name="T43" fmla="*/ 0 h 2310"/>
                  <a:gd name="T44" fmla="*/ 0 w 2596"/>
                  <a:gd name="T45" fmla="*/ 0 h 2310"/>
                  <a:gd name="T46" fmla="*/ 0 w 2596"/>
                  <a:gd name="T47" fmla="*/ 0 h 2310"/>
                  <a:gd name="T48" fmla="*/ 0 w 2596"/>
                  <a:gd name="T49" fmla="*/ 0 h 2310"/>
                  <a:gd name="T50" fmla="*/ 0 w 2596"/>
                  <a:gd name="T51" fmla="*/ 0 h 2310"/>
                  <a:gd name="T52" fmla="*/ 0 w 2596"/>
                  <a:gd name="T53" fmla="*/ 0 h 2310"/>
                  <a:gd name="T54" fmla="*/ 0 w 2596"/>
                  <a:gd name="T55" fmla="*/ 0 h 2310"/>
                  <a:gd name="T56" fmla="*/ 0 w 2596"/>
                  <a:gd name="T57" fmla="*/ 0 h 2310"/>
                  <a:gd name="T58" fmla="*/ 0 w 2596"/>
                  <a:gd name="T59" fmla="*/ 0 h 2310"/>
                  <a:gd name="T60" fmla="*/ 0 w 2596"/>
                  <a:gd name="T61" fmla="*/ 0 h 2310"/>
                  <a:gd name="T62" fmla="*/ 0 w 2596"/>
                  <a:gd name="T63" fmla="*/ 0 h 2310"/>
                  <a:gd name="T64" fmla="*/ 0 w 2596"/>
                  <a:gd name="T65" fmla="*/ 0 h 2310"/>
                  <a:gd name="T66" fmla="*/ 0 w 2596"/>
                  <a:gd name="T67" fmla="*/ 0 h 2310"/>
                  <a:gd name="T68" fmla="*/ 0 w 2596"/>
                  <a:gd name="T69" fmla="*/ 0 h 2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96" h="2310">
                    <a:moveTo>
                      <a:pt x="0" y="2310"/>
                    </a:moveTo>
                    <a:lnTo>
                      <a:pt x="0" y="524"/>
                    </a:lnTo>
                    <a:lnTo>
                      <a:pt x="19" y="518"/>
                    </a:lnTo>
                    <a:lnTo>
                      <a:pt x="75" y="503"/>
                    </a:lnTo>
                    <a:lnTo>
                      <a:pt x="163" y="479"/>
                    </a:lnTo>
                    <a:lnTo>
                      <a:pt x="281" y="448"/>
                    </a:lnTo>
                    <a:lnTo>
                      <a:pt x="424" y="411"/>
                    </a:lnTo>
                    <a:lnTo>
                      <a:pt x="589" y="370"/>
                    </a:lnTo>
                    <a:lnTo>
                      <a:pt x="771" y="325"/>
                    </a:lnTo>
                    <a:lnTo>
                      <a:pt x="968" y="279"/>
                    </a:lnTo>
                    <a:lnTo>
                      <a:pt x="1174" y="232"/>
                    </a:lnTo>
                    <a:lnTo>
                      <a:pt x="1388" y="186"/>
                    </a:lnTo>
                    <a:lnTo>
                      <a:pt x="1603" y="142"/>
                    </a:lnTo>
                    <a:lnTo>
                      <a:pt x="1819" y="101"/>
                    </a:lnTo>
                    <a:lnTo>
                      <a:pt x="2030" y="66"/>
                    </a:lnTo>
                    <a:lnTo>
                      <a:pt x="2232" y="36"/>
                    </a:lnTo>
                    <a:lnTo>
                      <a:pt x="2421" y="14"/>
                    </a:lnTo>
                    <a:lnTo>
                      <a:pt x="2596" y="0"/>
                    </a:lnTo>
                    <a:lnTo>
                      <a:pt x="2596" y="1739"/>
                    </a:lnTo>
                    <a:lnTo>
                      <a:pt x="2576" y="1741"/>
                    </a:lnTo>
                    <a:lnTo>
                      <a:pt x="2515" y="1747"/>
                    </a:lnTo>
                    <a:lnTo>
                      <a:pt x="2421" y="1758"/>
                    </a:lnTo>
                    <a:lnTo>
                      <a:pt x="2297" y="1774"/>
                    </a:lnTo>
                    <a:lnTo>
                      <a:pt x="2147" y="1794"/>
                    </a:lnTo>
                    <a:lnTo>
                      <a:pt x="1975" y="1819"/>
                    </a:lnTo>
                    <a:lnTo>
                      <a:pt x="1786" y="1848"/>
                    </a:lnTo>
                    <a:lnTo>
                      <a:pt x="1584" y="1881"/>
                    </a:lnTo>
                    <a:lnTo>
                      <a:pt x="1372" y="1919"/>
                    </a:lnTo>
                    <a:lnTo>
                      <a:pt x="1156" y="1961"/>
                    </a:lnTo>
                    <a:lnTo>
                      <a:pt x="940" y="2008"/>
                    </a:lnTo>
                    <a:lnTo>
                      <a:pt x="727" y="2059"/>
                    </a:lnTo>
                    <a:lnTo>
                      <a:pt x="522" y="2115"/>
                    </a:lnTo>
                    <a:lnTo>
                      <a:pt x="330" y="2176"/>
                    </a:lnTo>
                    <a:lnTo>
                      <a:pt x="154" y="2240"/>
                    </a:lnTo>
                    <a:lnTo>
                      <a:pt x="0" y="23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74" name="Freeform 610"/>
              <p:cNvSpPr>
                <a:spLocks/>
              </p:cNvSpPr>
              <p:nvPr/>
            </p:nvSpPr>
            <p:spPr bwMode="auto">
              <a:xfrm>
                <a:off x="4596" y="2254"/>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2"/>
                    </a:lnTo>
                    <a:lnTo>
                      <a:pt x="155" y="196"/>
                    </a:lnTo>
                    <a:lnTo>
                      <a:pt x="268" y="176"/>
                    </a:lnTo>
                    <a:lnTo>
                      <a:pt x="405" y="152"/>
                    </a:lnTo>
                    <a:lnTo>
                      <a:pt x="564" y="127"/>
                    </a:lnTo>
                    <a:lnTo>
                      <a:pt x="742" y="102"/>
                    </a:lnTo>
                    <a:lnTo>
                      <a:pt x="934" y="77"/>
                    </a:lnTo>
                    <a:lnTo>
                      <a:pt x="1139" y="54"/>
                    </a:lnTo>
                    <a:lnTo>
                      <a:pt x="1351" y="33"/>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75" name="Freeform 611"/>
              <p:cNvSpPr>
                <a:spLocks/>
              </p:cNvSpPr>
              <p:nvPr/>
            </p:nvSpPr>
            <p:spPr bwMode="auto">
              <a:xfrm>
                <a:off x="4595" y="2263"/>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76" name="Freeform 612"/>
              <p:cNvSpPr>
                <a:spLocks/>
              </p:cNvSpPr>
              <p:nvPr/>
            </p:nvSpPr>
            <p:spPr bwMode="auto">
              <a:xfrm>
                <a:off x="4741" y="2252"/>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77" name="Freeform 613"/>
              <p:cNvSpPr>
                <a:spLocks/>
              </p:cNvSpPr>
              <p:nvPr/>
            </p:nvSpPr>
            <p:spPr bwMode="auto">
              <a:xfrm>
                <a:off x="4596" y="2273"/>
                <a:ext cx="145" cy="13"/>
              </a:xfrm>
              <a:custGeom>
                <a:avLst/>
                <a:gdLst>
                  <a:gd name="T0" fmla="*/ 0 w 2621"/>
                  <a:gd name="T1" fmla="*/ 0 h 225"/>
                  <a:gd name="T2" fmla="*/ 0 w 2621"/>
                  <a:gd name="T3" fmla="*/ 0 h 225"/>
                  <a:gd name="T4" fmla="*/ 0 w 2621"/>
                  <a:gd name="T5" fmla="*/ 0 h 225"/>
                  <a:gd name="T6" fmla="*/ 0 w 2621"/>
                  <a:gd name="T7" fmla="*/ 0 h 225"/>
                  <a:gd name="T8" fmla="*/ 0 w 2621"/>
                  <a:gd name="T9" fmla="*/ 0 h 225"/>
                  <a:gd name="T10" fmla="*/ 0 w 2621"/>
                  <a:gd name="T11" fmla="*/ 0 h 225"/>
                  <a:gd name="T12" fmla="*/ 0 w 2621"/>
                  <a:gd name="T13" fmla="*/ 0 h 225"/>
                  <a:gd name="T14" fmla="*/ 0 w 2621"/>
                  <a:gd name="T15" fmla="*/ 0 h 225"/>
                  <a:gd name="T16" fmla="*/ 0 w 2621"/>
                  <a:gd name="T17" fmla="*/ 0 h 225"/>
                  <a:gd name="T18" fmla="*/ 0 w 2621"/>
                  <a:gd name="T19" fmla="*/ 0 h 225"/>
                  <a:gd name="T20" fmla="*/ 0 w 2621"/>
                  <a:gd name="T21" fmla="*/ 0 h 225"/>
                  <a:gd name="T22" fmla="*/ 0 w 2621"/>
                  <a:gd name="T23" fmla="*/ 0 h 225"/>
                  <a:gd name="T24" fmla="*/ 0 w 2621"/>
                  <a:gd name="T25" fmla="*/ 0 h 225"/>
                  <a:gd name="T26" fmla="*/ 0 w 2621"/>
                  <a:gd name="T27" fmla="*/ 0 h 225"/>
                  <a:gd name="T28" fmla="*/ 0 w 2621"/>
                  <a:gd name="T29" fmla="*/ 0 h 225"/>
                  <a:gd name="T30" fmla="*/ 0 w 2621"/>
                  <a:gd name="T31" fmla="*/ 0 h 225"/>
                  <a:gd name="T32" fmla="*/ 0 w 2621"/>
                  <a:gd name="T33" fmla="*/ 0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5">
                    <a:moveTo>
                      <a:pt x="0" y="225"/>
                    </a:moveTo>
                    <a:lnTo>
                      <a:pt x="17" y="221"/>
                    </a:lnTo>
                    <a:lnTo>
                      <a:pt x="71" y="211"/>
                    </a:lnTo>
                    <a:lnTo>
                      <a:pt x="155" y="195"/>
                    </a:lnTo>
                    <a:lnTo>
                      <a:pt x="268" y="175"/>
                    </a:lnTo>
                    <a:lnTo>
                      <a:pt x="405" y="151"/>
                    </a:lnTo>
                    <a:lnTo>
                      <a:pt x="564" y="128"/>
                    </a:lnTo>
                    <a:lnTo>
                      <a:pt x="742" y="102"/>
                    </a:lnTo>
                    <a:lnTo>
                      <a:pt x="934" y="77"/>
                    </a:lnTo>
                    <a:lnTo>
                      <a:pt x="1139" y="53"/>
                    </a:lnTo>
                    <a:lnTo>
                      <a:pt x="1351" y="32"/>
                    </a:lnTo>
                    <a:lnTo>
                      <a:pt x="1569" y="16"/>
                    </a:lnTo>
                    <a:lnTo>
                      <a:pt x="1789" y="5"/>
                    </a:lnTo>
                    <a:lnTo>
                      <a:pt x="2007" y="0"/>
                    </a:lnTo>
                    <a:lnTo>
                      <a:pt x="2220" y="3"/>
                    </a:lnTo>
                    <a:lnTo>
                      <a:pt x="2426" y="14"/>
                    </a:lnTo>
                    <a:lnTo>
                      <a:pt x="2621" y="36"/>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78" name="Freeform 614"/>
              <p:cNvSpPr>
                <a:spLocks/>
              </p:cNvSpPr>
              <p:nvPr/>
            </p:nvSpPr>
            <p:spPr bwMode="auto">
              <a:xfrm>
                <a:off x="4595" y="2282"/>
                <a:ext cx="1" cy="7"/>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79" name="Freeform 615"/>
              <p:cNvSpPr>
                <a:spLocks/>
              </p:cNvSpPr>
              <p:nvPr/>
            </p:nvSpPr>
            <p:spPr bwMode="auto">
              <a:xfrm>
                <a:off x="4741" y="2271"/>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80" name="Freeform 616"/>
              <p:cNvSpPr>
                <a:spLocks/>
              </p:cNvSpPr>
              <p:nvPr/>
            </p:nvSpPr>
            <p:spPr bwMode="auto">
              <a:xfrm>
                <a:off x="4596" y="2291"/>
                <a:ext cx="145" cy="13"/>
              </a:xfrm>
              <a:custGeom>
                <a:avLst/>
                <a:gdLst>
                  <a:gd name="T0" fmla="*/ 0 w 2621"/>
                  <a:gd name="T1" fmla="*/ 0 h 227"/>
                  <a:gd name="T2" fmla="*/ 0 w 2621"/>
                  <a:gd name="T3" fmla="*/ 0 h 227"/>
                  <a:gd name="T4" fmla="*/ 0 w 2621"/>
                  <a:gd name="T5" fmla="*/ 0 h 227"/>
                  <a:gd name="T6" fmla="*/ 0 w 2621"/>
                  <a:gd name="T7" fmla="*/ 0 h 227"/>
                  <a:gd name="T8" fmla="*/ 0 w 2621"/>
                  <a:gd name="T9" fmla="*/ 0 h 227"/>
                  <a:gd name="T10" fmla="*/ 0 w 2621"/>
                  <a:gd name="T11" fmla="*/ 0 h 227"/>
                  <a:gd name="T12" fmla="*/ 0 w 2621"/>
                  <a:gd name="T13" fmla="*/ 0 h 227"/>
                  <a:gd name="T14" fmla="*/ 0 w 2621"/>
                  <a:gd name="T15" fmla="*/ 0 h 227"/>
                  <a:gd name="T16" fmla="*/ 0 w 2621"/>
                  <a:gd name="T17" fmla="*/ 0 h 227"/>
                  <a:gd name="T18" fmla="*/ 0 w 2621"/>
                  <a:gd name="T19" fmla="*/ 0 h 227"/>
                  <a:gd name="T20" fmla="*/ 0 w 2621"/>
                  <a:gd name="T21" fmla="*/ 0 h 227"/>
                  <a:gd name="T22" fmla="*/ 0 w 2621"/>
                  <a:gd name="T23" fmla="*/ 0 h 227"/>
                  <a:gd name="T24" fmla="*/ 0 w 2621"/>
                  <a:gd name="T25" fmla="*/ 0 h 227"/>
                  <a:gd name="T26" fmla="*/ 0 w 2621"/>
                  <a:gd name="T27" fmla="*/ 0 h 227"/>
                  <a:gd name="T28" fmla="*/ 0 w 2621"/>
                  <a:gd name="T29" fmla="*/ 0 h 227"/>
                  <a:gd name="T30" fmla="*/ 0 w 2621"/>
                  <a:gd name="T31" fmla="*/ 0 h 227"/>
                  <a:gd name="T32" fmla="*/ 0 w 2621"/>
                  <a:gd name="T33" fmla="*/ 0 h 2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7">
                    <a:moveTo>
                      <a:pt x="0" y="227"/>
                    </a:moveTo>
                    <a:lnTo>
                      <a:pt x="17" y="222"/>
                    </a:lnTo>
                    <a:lnTo>
                      <a:pt x="71" y="212"/>
                    </a:lnTo>
                    <a:lnTo>
                      <a:pt x="155" y="196"/>
                    </a:lnTo>
                    <a:lnTo>
                      <a:pt x="268" y="176"/>
                    </a:lnTo>
                    <a:lnTo>
                      <a:pt x="405" y="153"/>
                    </a:lnTo>
                    <a:lnTo>
                      <a:pt x="564" y="128"/>
                    </a:lnTo>
                    <a:lnTo>
                      <a:pt x="742" y="102"/>
                    </a:lnTo>
                    <a:lnTo>
                      <a:pt x="934" y="77"/>
                    </a:lnTo>
                    <a:lnTo>
                      <a:pt x="1139" y="53"/>
                    </a:lnTo>
                    <a:lnTo>
                      <a:pt x="1351" y="33"/>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81" name="Freeform 617"/>
              <p:cNvSpPr>
                <a:spLocks/>
              </p:cNvSpPr>
              <p:nvPr/>
            </p:nvSpPr>
            <p:spPr bwMode="auto">
              <a:xfrm>
                <a:off x="4595" y="2300"/>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82" name="Freeform 618"/>
              <p:cNvSpPr>
                <a:spLocks/>
              </p:cNvSpPr>
              <p:nvPr/>
            </p:nvSpPr>
            <p:spPr bwMode="auto">
              <a:xfrm>
                <a:off x="4741" y="2289"/>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83" name="Freeform 619"/>
              <p:cNvSpPr>
                <a:spLocks/>
              </p:cNvSpPr>
              <p:nvPr/>
            </p:nvSpPr>
            <p:spPr bwMode="auto">
              <a:xfrm>
                <a:off x="4596" y="2310"/>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1"/>
                    </a:lnTo>
                    <a:lnTo>
                      <a:pt x="71" y="211"/>
                    </a:lnTo>
                    <a:lnTo>
                      <a:pt x="155" y="195"/>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84" name="Freeform 620"/>
              <p:cNvSpPr>
                <a:spLocks/>
              </p:cNvSpPr>
              <p:nvPr/>
            </p:nvSpPr>
            <p:spPr bwMode="auto">
              <a:xfrm>
                <a:off x="4595" y="2319"/>
                <a:ext cx="1" cy="8"/>
              </a:xfrm>
              <a:custGeom>
                <a:avLst/>
                <a:gdLst>
                  <a:gd name="T0" fmla="*/ 0 w 29"/>
                  <a:gd name="T1" fmla="*/ 0 h 141"/>
                  <a:gd name="T2" fmla="*/ 0 w 29"/>
                  <a:gd name="T3" fmla="*/ 0 h 141"/>
                  <a:gd name="T4" fmla="*/ 0 w 29"/>
                  <a:gd name="T5" fmla="*/ 0 h 141"/>
                  <a:gd name="T6" fmla="*/ 0 60000 65536"/>
                  <a:gd name="T7" fmla="*/ 0 60000 65536"/>
                  <a:gd name="T8" fmla="*/ 0 60000 65536"/>
                </a:gdLst>
                <a:ahLst/>
                <a:cxnLst>
                  <a:cxn ang="T6">
                    <a:pos x="T0" y="T1"/>
                  </a:cxn>
                  <a:cxn ang="T7">
                    <a:pos x="T2" y="T3"/>
                  </a:cxn>
                  <a:cxn ang="T8">
                    <a:pos x="T4" y="T5"/>
                  </a:cxn>
                </a:cxnLst>
                <a:rect l="0" t="0" r="r" b="b"/>
                <a:pathLst>
                  <a:path w="29" h="141">
                    <a:moveTo>
                      <a:pt x="29" y="141"/>
                    </a:moveTo>
                    <a:lnTo>
                      <a:pt x="0" y="0"/>
                    </a:lnTo>
                    <a:lnTo>
                      <a:pt x="29" y="141"/>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85" name="Freeform 621"/>
              <p:cNvSpPr>
                <a:spLocks/>
              </p:cNvSpPr>
              <p:nvPr/>
            </p:nvSpPr>
            <p:spPr bwMode="auto">
              <a:xfrm>
                <a:off x="4741" y="2308"/>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86" name="Freeform 622"/>
              <p:cNvSpPr>
                <a:spLocks/>
              </p:cNvSpPr>
              <p:nvPr/>
            </p:nvSpPr>
            <p:spPr bwMode="auto">
              <a:xfrm>
                <a:off x="4596" y="2329"/>
                <a:ext cx="145" cy="12"/>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5"/>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87" name="Freeform 623"/>
              <p:cNvSpPr>
                <a:spLocks/>
              </p:cNvSpPr>
              <p:nvPr/>
            </p:nvSpPr>
            <p:spPr bwMode="auto">
              <a:xfrm>
                <a:off x="4595" y="2337"/>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88" name="Freeform 624"/>
              <p:cNvSpPr>
                <a:spLocks/>
              </p:cNvSpPr>
              <p:nvPr/>
            </p:nvSpPr>
            <p:spPr bwMode="auto">
              <a:xfrm>
                <a:off x="4741" y="2327"/>
                <a:ext cx="1" cy="8"/>
              </a:xfrm>
              <a:custGeom>
                <a:avLst/>
                <a:gdLst>
                  <a:gd name="T0" fmla="*/ 0 w 19"/>
                  <a:gd name="T1" fmla="*/ 0 h 144"/>
                  <a:gd name="T2" fmla="*/ 0 w 19"/>
                  <a:gd name="T3" fmla="*/ 0 h 144"/>
                  <a:gd name="T4" fmla="*/ 0 w 19"/>
                  <a:gd name="T5" fmla="*/ 0 h 144"/>
                  <a:gd name="T6" fmla="*/ 0 60000 65536"/>
                  <a:gd name="T7" fmla="*/ 0 60000 65536"/>
                  <a:gd name="T8" fmla="*/ 0 60000 65536"/>
                </a:gdLst>
                <a:ahLst/>
                <a:cxnLst>
                  <a:cxn ang="T6">
                    <a:pos x="T0" y="T1"/>
                  </a:cxn>
                  <a:cxn ang="T7">
                    <a:pos x="T2" y="T3"/>
                  </a:cxn>
                  <a:cxn ang="T8">
                    <a:pos x="T4" y="T5"/>
                  </a:cxn>
                </a:cxnLst>
                <a:rect l="0" t="0" r="r" b="b"/>
                <a:pathLst>
                  <a:path w="19" h="144">
                    <a:moveTo>
                      <a:pt x="19" y="0"/>
                    </a:moveTo>
                    <a:lnTo>
                      <a:pt x="0" y="144"/>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89" name="Freeform 625"/>
              <p:cNvSpPr>
                <a:spLocks/>
              </p:cNvSpPr>
              <p:nvPr/>
            </p:nvSpPr>
            <p:spPr bwMode="auto">
              <a:xfrm>
                <a:off x="4596" y="2347"/>
                <a:ext cx="145" cy="13"/>
              </a:xfrm>
              <a:custGeom>
                <a:avLst/>
                <a:gdLst>
                  <a:gd name="T0" fmla="*/ 0 w 2621"/>
                  <a:gd name="T1" fmla="*/ 0 h 226"/>
                  <a:gd name="T2" fmla="*/ 0 w 2621"/>
                  <a:gd name="T3" fmla="*/ 0 h 226"/>
                  <a:gd name="T4" fmla="*/ 0 w 2621"/>
                  <a:gd name="T5" fmla="*/ 0 h 226"/>
                  <a:gd name="T6" fmla="*/ 0 w 2621"/>
                  <a:gd name="T7" fmla="*/ 0 h 226"/>
                  <a:gd name="T8" fmla="*/ 0 w 2621"/>
                  <a:gd name="T9" fmla="*/ 0 h 226"/>
                  <a:gd name="T10" fmla="*/ 0 w 2621"/>
                  <a:gd name="T11" fmla="*/ 0 h 226"/>
                  <a:gd name="T12" fmla="*/ 0 w 2621"/>
                  <a:gd name="T13" fmla="*/ 0 h 226"/>
                  <a:gd name="T14" fmla="*/ 0 w 2621"/>
                  <a:gd name="T15" fmla="*/ 0 h 226"/>
                  <a:gd name="T16" fmla="*/ 0 w 2621"/>
                  <a:gd name="T17" fmla="*/ 0 h 226"/>
                  <a:gd name="T18" fmla="*/ 0 w 2621"/>
                  <a:gd name="T19" fmla="*/ 0 h 226"/>
                  <a:gd name="T20" fmla="*/ 0 w 2621"/>
                  <a:gd name="T21" fmla="*/ 0 h 226"/>
                  <a:gd name="T22" fmla="*/ 0 w 2621"/>
                  <a:gd name="T23" fmla="*/ 0 h 226"/>
                  <a:gd name="T24" fmla="*/ 0 w 2621"/>
                  <a:gd name="T25" fmla="*/ 0 h 226"/>
                  <a:gd name="T26" fmla="*/ 0 w 2621"/>
                  <a:gd name="T27" fmla="*/ 0 h 226"/>
                  <a:gd name="T28" fmla="*/ 0 w 2621"/>
                  <a:gd name="T29" fmla="*/ 0 h 226"/>
                  <a:gd name="T30" fmla="*/ 0 w 2621"/>
                  <a:gd name="T31" fmla="*/ 0 h 226"/>
                  <a:gd name="T32" fmla="*/ 0 w 2621"/>
                  <a:gd name="T33" fmla="*/ 0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1" h="226">
                    <a:moveTo>
                      <a:pt x="0" y="226"/>
                    </a:moveTo>
                    <a:lnTo>
                      <a:pt x="17" y="222"/>
                    </a:lnTo>
                    <a:lnTo>
                      <a:pt x="71" y="211"/>
                    </a:lnTo>
                    <a:lnTo>
                      <a:pt x="155" y="196"/>
                    </a:lnTo>
                    <a:lnTo>
                      <a:pt x="268" y="176"/>
                    </a:lnTo>
                    <a:lnTo>
                      <a:pt x="405" y="152"/>
                    </a:lnTo>
                    <a:lnTo>
                      <a:pt x="564" y="127"/>
                    </a:lnTo>
                    <a:lnTo>
                      <a:pt x="742" y="102"/>
                    </a:lnTo>
                    <a:lnTo>
                      <a:pt x="934" y="77"/>
                    </a:lnTo>
                    <a:lnTo>
                      <a:pt x="1139" y="53"/>
                    </a:lnTo>
                    <a:lnTo>
                      <a:pt x="1351" y="32"/>
                    </a:lnTo>
                    <a:lnTo>
                      <a:pt x="1569" y="16"/>
                    </a:lnTo>
                    <a:lnTo>
                      <a:pt x="1789" y="4"/>
                    </a:lnTo>
                    <a:lnTo>
                      <a:pt x="2007" y="0"/>
                    </a:lnTo>
                    <a:lnTo>
                      <a:pt x="2220" y="2"/>
                    </a:lnTo>
                    <a:lnTo>
                      <a:pt x="2426" y="13"/>
                    </a:lnTo>
                    <a:lnTo>
                      <a:pt x="2621" y="35"/>
                    </a:lnTo>
                  </a:path>
                </a:pathLst>
              </a:custGeom>
              <a:noFill/>
              <a:ln w="1270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2400">
                  <a:latin typeface="Meiryo UI" panose="020B0604030504040204" pitchFamily="50" charset="-128"/>
                  <a:ea typeface="Meiryo UI" panose="020B0604030504040204" pitchFamily="50" charset="-128"/>
                </a:endParaRPr>
              </a:p>
            </p:txBody>
          </p:sp>
          <p:sp>
            <p:nvSpPr>
              <p:cNvPr id="1490" name="Freeform 626"/>
              <p:cNvSpPr>
                <a:spLocks/>
              </p:cNvSpPr>
              <p:nvPr/>
            </p:nvSpPr>
            <p:spPr bwMode="auto">
              <a:xfrm>
                <a:off x="4595" y="2356"/>
                <a:ext cx="1" cy="8"/>
              </a:xfrm>
              <a:custGeom>
                <a:avLst/>
                <a:gdLst>
                  <a:gd name="T0" fmla="*/ 0 w 29"/>
                  <a:gd name="T1" fmla="*/ 0 h 142"/>
                  <a:gd name="T2" fmla="*/ 0 w 29"/>
                  <a:gd name="T3" fmla="*/ 0 h 142"/>
                  <a:gd name="T4" fmla="*/ 0 w 29"/>
                  <a:gd name="T5" fmla="*/ 0 h 142"/>
                  <a:gd name="T6" fmla="*/ 0 60000 65536"/>
                  <a:gd name="T7" fmla="*/ 0 60000 65536"/>
                  <a:gd name="T8" fmla="*/ 0 60000 65536"/>
                </a:gdLst>
                <a:ahLst/>
                <a:cxnLst>
                  <a:cxn ang="T6">
                    <a:pos x="T0" y="T1"/>
                  </a:cxn>
                  <a:cxn ang="T7">
                    <a:pos x="T2" y="T3"/>
                  </a:cxn>
                  <a:cxn ang="T8">
                    <a:pos x="T4" y="T5"/>
                  </a:cxn>
                </a:cxnLst>
                <a:rect l="0" t="0" r="r" b="b"/>
                <a:pathLst>
                  <a:path w="29" h="142">
                    <a:moveTo>
                      <a:pt x="29" y="142"/>
                    </a:moveTo>
                    <a:lnTo>
                      <a:pt x="0" y="0"/>
                    </a:lnTo>
                    <a:lnTo>
                      <a:pt x="29" y="142"/>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sp>
            <p:nvSpPr>
              <p:cNvPr id="1491" name="Freeform 627"/>
              <p:cNvSpPr>
                <a:spLocks/>
              </p:cNvSpPr>
              <p:nvPr/>
            </p:nvSpPr>
            <p:spPr bwMode="auto">
              <a:xfrm>
                <a:off x="4741" y="2345"/>
                <a:ext cx="1" cy="8"/>
              </a:xfrm>
              <a:custGeom>
                <a:avLst/>
                <a:gdLst>
                  <a:gd name="T0" fmla="*/ 0 w 19"/>
                  <a:gd name="T1" fmla="*/ 0 h 143"/>
                  <a:gd name="T2" fmla="*/ 0 w 19"/>
                  <a:gd name="T3" fmla="*/ 0 h 143"/>
                  <a:gd name="T4" fmla="*/ 0 w 19"/>
                  <a:gd name="T5" fmla="*/ 0 h 143"/>
                  <a:gd name="T6" fmla="*/ 0 60000 65536"/>
                  <a:gd name="T7" fmla="*/ 0 60000 65536"/>
                  <a:gd name="T8" fmla="*/ 0 60000 65536"/>
                </a:gdLst>
                <a:ahLst/>
                <a:cxnLst>
                  <a:cxn ang="T6">
                    <a:pos x="T0" y="T1"/>
                  </a:cxn>
                  <a:cxn ang="T7">
                    <a:pos x="T2" y="T3"/>
                  </a:cxn>
                  <a:cxn ang="T8">
                    <a:pos x="T4" y="T5"/>
                  </a:cxn>
                </a:cxnLst>
                <a:rect l="0" t="0" r="r" b="b"/>
                <a:pathLst>
                  <a:path w="19" h="143">
                    <a:moveTo>
                      <a:pt x="19" y="0"/>
                    </a:moveTo>
                    <a:lnTo>
                      <a:pt x="0" y="143"/>
                    </a:lnTo>
                    <a:lnTo>
                      <a:pt x="19" y="0"/>
                    </a:lnTo>
                    <a:close/>
                  </a:path>
                </a:pathLst>
              </a:custGeom>
              <a:solidFill>
                <a:srgbClr val="7F7F7F"/>
              </a:solidFill>
              <a:ln w="0">
                <a:solidFill>
                  <a:srgbClr val="7F7F7F"/>
                </a:solidFill>
                <a:prstDash val="solid"/>
                <a:round/>
                <a:headEnd/>
                <a:tailEnd/>
              </a:ln>
            </p:spPr>
            <p:txBody>
              <a:bodyPr/>
              <a:lstStyle/>
              <a:p>
                <a:endParaRPr lang="ja-JP" altLang="en-US" sz="2400">
                  <a:latin typeface="Meiryo UI" panose="020B0604030504040204" pitchFamily="50" charset="-128"/>
                  <a:ea typeface="Meiryo UI" panose="020B0604030504040204" pitchFamily="50" charset="-128"/>
                </a:endParaRPr>
              </a:p>
            </p:txBody>
          </p:sp>
        </p:grpSp>
      </p:grpSp>
      <p:sp>
        <p:nvSpPr>
          <p:cNvPr id="1492" name="メモ 1491"/>
          <p:cNvSpPr/>
          <p:nvPr/>
        </p:nvSpPr>
        <p:spPr bwMode="auto">
          <a:xfrm>
            <a:off x="1788591" y="8289495"/>
            <a:ext cx="1322387" cy="383527"/>
          </a:xfrm>
          <a:prstGeom prst="foldedCorner">
            <a:avLst>
              <a:gd name="adj" fmla="val 509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dirty="0">
                <a:solidFill>
                  <a:schemeClr val="tx1"/>
                </a:solidFill>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取扱手数料</a:t>
            </a:r>
            <a:r>
              <a:rPr lang="ja-JP" altLang="en-US" sz="800" dirty="0">
                <a:solidFill>
                  <a:schemeClr val="tx1"/>
                </a:solidFill>
                <a:latin typeface="Meiryo UI" panose="020B0604030504040204" pitchFamily="50" charset="-128"/>
                <a:ea typeface="Meiryo UI" panose="020B0604030504040204" pitchFamily="50" charset="-128"/>
              </a:rPr>
              <a:t>（任意））</a:t>
            </a:r>
            <a:endParaRPr lang="en-US" altLang="ja-JP" sz="800" dirty="0">
              <a:solidFill>
                <a:schemeClr val="tx1"/>
              </a:solidFill>
              <a:latin typeface="Meiryo UI" panose="020B0604030504040204" pitchFamily="50" charset="-128"/>
              <a:ea typeface="Meiryo UI" panose="020B0604030504040204" pitchFamily="50" charset="-128"/>
            </a:endParaRPr>
          </a:p>
        </p:txBody>
      </p:sp>
      <p:grpSp>
        <p:nvGrpSpPr>
          <p:cNvPr id="1493" name="グループ化 1492"/>
          <p:cNvGrpSpPr/>
          <p:nvPr/>
        </p:nvGrpSpPr>
        <p:grpSpPr>
          <a:xfrm>
            <a:off x="536988" y="9154800"/>
            <a:ext cx="3263691" cy="338554"/>
            <a:chOff x="4478002" y="3896897"/>
            <a:chExt cx="3096386" cy="338554"/>
          </a:xfrm>
        </p:grpSpPr>
        <p:sp>
          <p:nvSpPr>
            <p:cNvPr id="1494" name="正方形/長方形 1493"/>
            <p:cNvSpPr/>
            <p:nvPr/>
          </p:nvSpPr>
          <p:spPr>
            <a:xfrm>
              <a:off x="4540507" y="3896897"/>
              <a:ext cx="3033881" cy="338554"/>
            </a:xfrm>
            <a:prstGeom prst="rect">
              <a:avLst/>
            </a:prstGeom>
          </p:spPr>
          <p:txBody>
            <a:bodyPr wrap="square">
              <a:spAutoFit/>
            </a:bodyPr>
            <a:lstStyle/>
            <a:p>
              <a:r>
                <a:rPr lang="ja-JP" altLang="en-US" sz="800" dirty="0">
                  <a:solidFill>
                    <a:srgbClr val="000000"/>
                  </a:solidFill>
                  <a:latin typeface="Meiryo UI" panose="020B0604030504040204" pitchFamily="50" charset="-128"/>
                  <a:ea typeface="Meiryo UI" panose="020B0604030504040204" pitchFamily="50" charset="-128"/>
                </a:rPr>
                <a:t>国際出願促進交付金の交付申請は、所定の期間内に紙の交付申請書を提出することにより行います。</a:t>
              </a:r>
            </a:p>
          </p:txBody>
        </p:sp>
        <p:sp>
          <p:nvSpPr>
            <p:cNvPr id="1495" name="ホームベース 1494"/>
            <p:cNvSpPr/>
            <p:nvPr/>
          </p:nvSpPr>
          <p:spPr>
            <a:xfrm>
              <a:off x="4478002" y="3941835"/>
              <a:ext cx="122192" cy="108576"/>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1496" name="グループ化 1495"/>
          <p:cNvGrpSpPr/>
          <p:nvPr/>
        </p:nvGrpSpPr>
        <p:grpSpPr>
          <a:xfrm>
            <a:off x="534233" y="8671574"/>
            <a:ext cx="3263691" cy="461665"/>
            <a:chOff x="4478002" y="3896897"/>
            <a:chExt cx="3096386" cy="461665"/>
          </a:xfrm>
        </p:grpSpPr>
        <p:sp>
          <p:nvSpPr>
            <p:cNvPr id="1497" name="正方形/長方形 1496"/>
            <p:cNvSpPr/>
            <p:nvPr/>
          </p:nvSpPr>
          <p:spPr>
            <a:xfrm>
              <a:off x="4540507" y="3896897"/>
              <a:ext cx="3033881" cy="461665"/>
            </a:xfrm>
            <a:prstGeom prst="rect">
              <a:avLst/>
            </a:prstGeom>
          </p:spPr>
          <p:txBody>
            <a:bodyPr wrap="square">
              <a:spAutoFit/>
            </a:bodyPr>
            <a:lstStyle/>
            <a:p>
              <a:r>
                <a:rPr lang="ja-JP" altLang="en-US" sz="800" dirty="0">
                  <a:solidFill>
                    <a:srgbClr val="000000"/>
                  </a:solidFill>
                  <a:latin typeface="Meiryo UI" panose="020B0604030504040204" pitchFamily="50" charset="-128"/>
                  <a:ea typeface="Meiryo UI" panose="020B0604030504040204" pitchFamily="50" charset="-128"/>
                </a:rPr>
                <a:t>国際出願促進交付金とは、</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国際出願促進交付金交付要綱</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に基づき、</a:t>
              </a:r>
              <a:r>
                <a:rPr lang="ja-JP" altLang="en-US" sz="800" b="1" dirty="0">
                  <a:solidFill>
                    <a:srgbClr val="FF0000"/>
                  </a:solidFill>
                  <a:latin typeface="Meiryo UI" panose="020B0604030504040204" pitchFamily="50" charset="-128"/>
                  <a:ea typeface="Meiryo UI" panose="020B0604030504040204" pitchFamily="50" charset="-128"/>
                </a:rPr>
                <a:t>国際出願手数料</a:t>
              </a:r>
              <a:r>
                <a:rPr lang="ja-JP" altLang="en-US" sz="800" dirty="0">
                  <a:solidFill>
                    <a:srgbClr val="000000"/>
                  </a:solidFill>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取扱手数料</a:t>
              </a:r>
              <a:r>
                <a:rPr lang="ja-JP" altLang="en-US" sz="800" dirty="0">
                  <a:solidFill>
                    <a:srgbClr val="000000"/>
                  </a:solidFill>
                  <a:latin typeface="Meiryo UI" panose="020B0604030504040204" pitchFamily="50" charset="-128"/>
                  <a:ea typeface="Meiryo UI" panose="020B0604030504040204" pitchFamily="50" charset="-128"/>
                </a:rPr>
                <a:t>について、納付金額の一部に相当する額を交付するものです。</a:t>
              </a:r>
            </a:p>
          </p:txBody>
        </p:sp>
        <p:sp>
          <p:nvSpPr>
            <p:cNvPr id="1498" name="ホームベース 1497"/>
            <p:cNvSpPr/>
            <p:nvPr/>
          </p:nvSpPr>
          <p:spPr>
            <a:xfrm>
              <a:off x="4478002" y="3941835"/>
              <a:ext cx="122192" cy="108576"/>
            </a:xfrm>
            <a:prstGeom prst="homePlate">
              <a:avLst/>
            </a:prstGeom>
            <a:solidFill>
              <a:srgbClr val="C0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1499" name="グループ化 1498"/>
          <p:cNvGrpSpPr/>
          <p:nvPr/>
        </p:nvGrpSpPr>
        <p:grpSpPr>
          <a:xfrm>
            <a:off x="4083688" y="8709924"/>
            <a:ext cx="2663650" cy="821311"/>
            <a:chOff x="5819049" y="5879786"/>
            <a:chExt cx="2663650" cy="821311"/>
          </a:xfrm>
        </p:grpSpPr>
        <p:sp>
          <p:nvSpPr>
            <p:cNvPr id="1500" name="正方形/長方形 1499"/>
            <p:cNvSpPr/>
            <p:nvPr/>
          </p:nvSpPr>
          <p:spPr>
            <a:xfrm>
              <a:off x="5819049" y="6007649"/>
              <a:ext cx="2469681" cy="693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01" name="グループ化 1500"/>
            <p:cNvGrpSpPr/>
            <p:nvPr/>
          </p:nvGrpSpPr>
          <p:grpSpPr>
            <a:xfrm>
              <a:off x="5919501" y="6213606"/>
              <a:ext cx="2328264" cy="411977"/>
              <a:chOff x="5952539" y="5849141"/>
              <a:chExt cx="2328264" cy="446602"/>
            </a:xfrm>
            <a:solidFill>
              <a:schemeClr val="bg1"/>
            </a:solidFill>
          </p:grpSpPr>
          <p:sp>
            <p:nvSpPr>
              <p:cNvPr id="1503" name="角丸四角形 1502"/>
              <p:cNvSpPr/>
              <p:nvPr/>
            </p:nvSpPr>
            <p:spPr bwMode="auto">
              <a:xfrm>
                <a:off x="5952539" y="5861983"/>
                <a:ext cx="1254233" cy="417983"/>
              </a:xfrm>
              <a:prstGeom prst="roundRect">
                <a:avLst/>
              </a:prstGeom>
              <a:grpFill/>
              <a:ln w="15875" cap="flat" cmpd="sng" algn="ctr">
                <a:solidFill>
                  <a:schemeClr val="tx1"/>
                </a:solidFill>
                <a:prstDash val="solid"/>
                <a:round/>
                <a:headEnd type="none" w="med" len="med"/>
                <a:tailEnd type="stealth" w="med" len="med"/>
              </a:ln>
              <a:effectLst/>
              <a:extLst/>
            </p:spPr>
            <p:txBody>
              <a:bodyPr vert="horz" wrap="none" lIns="36000" tIns="72000" rIns="36000" bIns="72000" numCol="1" rtlCol="0" anchor="ctr" anchorCtr="0" compatLnSpc="1">
                <a:prstTxWarp prst="textNoShape">
                  <a:avLst/>
                </a:prstTxWarp>
                <a:noAutofit/>
              </a:bodyPr>
              <a:lstStyle/>
              <a:p>
                <a:pPr algn="ctr">
                  <a:lnSpc>
                    <a:spcPct val="100000"/>
                  </a:lnSpc>
                </a:pPr>
                <a:r>
                  <a:rPr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国際出願　交付金</a:t>
                </a:r>
              </a:p>
            </p:txBody>
          </p:sp>
          <p:pic>
            <p:nvPicPr>
              <p:cNvPr id="1504" name="Picture 2" descr="http://3.bp.blogspot.com/-bd_bmKDQMpY/VR_cyTh_ALI/AAAAAAAABAM/FuIIn0Krr-8/s1600/search-148820_64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2330" y="5849141"/>
                <a:ext cx="446602" cy="446602"/>
              </a:xfrm>
              <a:prstGeom prst="rect">
                <a:avLst/>
              </a:prstGeom>
              <a:grpFill/>
              <a:extLst/>
            </p:spPr>
          </p:pic>
          <p:sp>
            <p:nvSpPr>
              <p:cNvPr id="1505" name="テキスト ボックス 1504"/>
              <p:cNvSpPr txBox="1"/>
              <p:nvPr/>
            </p:nvSpPr>
            <p:spPr>
              <a:xfrm>
                <a:off x="7607907" y="6013425"/>
                <a:ext cx="672896" cy="250232"/>
              </a:xfrm>
              <a:prstGeom prst="rect">
                <a:avLst/>
              </a:prstGeom>
              <a:noFill/>
            </p:spPr>
            <p:txBody>
              <a:bodyPr wrap="square" rtlCol="0">
                <a:spAutoFit/>
              </a:bodyPr>
              <a:lstStyle/>
              <a:p>
                <a:pPr>
                  <a:lnSpc>
                    <a:spcPct val="100000"/>
                  </a:lnSpc>
                </a:pPr>
                <a:r>
                  <a:rPr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で検索！</a:t>
                </a:r>
                <a:endPar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02" name="テキスト ボックス 1501"/>
            <p:cNvSpPr txBox="1"/>
            <p:nvPr/>
          </p:nvSpPr>
          <p:spPr>
            <a:xfrm>
              <a:off x="5843030" y="5879786"/>
              <a:ext cx="2639669" cy="338554"/>
            </a:xfrm>
            <a:prstGeom prst="rect">
              <a:avLst/>
            </a:prstGeom>
            <a:noFill/>
          </p:spPr>
          <p:txBody>
            <a:bodyPr wrap="square" rtlCol="0">
              <a:spAutoFit/>
            </a:bodyPr>
            <a:lstStyle/>
            <a:p>
              <a:pPr>
                <a:lnSpc>
                  <a:spcPct val="100000"/>
                </a:lnSpc>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交付申請書の作成方法など</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国際出願促進交付金の交付申請方法は・・・</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06" name="グループ化 1505"/>
          <p:cNvGrpSpPr/>
          <p:nvPr/>
        </p:nvGrpSpPr>
        <p:grpSpPr>
          <a:xfrm>
            <a:off x="2995597" y="7745210"/>
            <a:ext cx="1382675" cy="184666"/>
            <a:chOff x="1085004" y="4430842"/>
            <a:chExt cx="1382675" cy="184666"/>
          </a:xfrm>
        </p:grpSpPr>
        <p:pic>
          <p:nvPicPr>
            <p:cNvPr id="1507" name="図 1506"/>
            <p:cNvPicPr>
              <a:picLocks noChangeAspect="1"/>
            </p:cNvPicPr>
            <p:nvPr/>
          </p:nvPicPr>
          <p:blipFill>
            <a:blip r:embed="rId3"/>
            <a:stretch>
              <a:fillRect/>
            </a:stretch>
          </p:blipFill>
          <p:spPr>
            <a:xfrm>
              <a:off x="1085004" y="4461875"/>
              <a:ext cx="107825" cy="108000"/>
            </a:xfrm>
            <a:prstGeom prst="rect">
              <a:avLst/>
            </a:prstGeom>
          </p:spPr>
        </p:pic>
        <p:sp>
          <p:nvSpPr>
            <p:cNvPr id="1508" name="正方形/長方形 1507"/>
            <p:cNvSpPr/>
            <p:nvPr/>
          </p:nvSpPr>
          <p:spPr>
            <a:xfrm>
              <a:off x="1138469" y="4430842"/>
              <a:ext cx="1329210" cy="184666"/>
            </a:xfrm>
            <a:prstGeom prst="rect">
              <a:avLst/>
            </a:prstGeom>
          </p:spPr>
          <p:txBody>
            <a:bodyPr wrap="none">
              <a:spAutoFit/>
            </a:bodyPr>
            <a:lstStyle/>
            <a:p>
              <a:r>
                <a:rPr lang="ja-JP" altLang="en-US" sz="600" dirty="0">
                  <a:solidFill>
                    <a:srgbClr val="000000"/>
                  </a:solidFill>
                  <a:latin typeface="Meiryo UI" panose="020B0604030504040204" pitchFamily="50" charset="-128"/>
                  <a:ea typeface="Meiryo UI" panose="020B0604030504040204" pitchFamily="50" charset="-128"/>
                </a:rPr>
                <a:t>証明書類の提出は不要に</a:t>
              </a:r>
              <a:r>
                <a:rPr lang="ja-JP" altLang="en-US" sz="600" dirty="0">
                  <a:latin typeface="Meiryo UI" panose="020B0604030504040204" pitchFamily="50" charset="-128"/>
                  <a:ea typeface="Meiryo UI" panose="020B0604030504040204" pitchFamily="50" charset="-128"/>
                </a:rPr>
                <a:t>なりました。</a:t>
              </a:r>
              <a:endParaRPr lang="en-US" altLang="ja-JP" sz="600" dirty="0">
                <a:solidFill>
                  <a:srgbClr val="000000"/>
                </a:solidFill>
                <a:latin typeface="Meiryo UI" panose="020B0604030504040204" pitchFamily="50" charset="-128"/>
                <a:ea typeface="Meiryo UI" panose="020B0604030504040204" pitchFamily="50" charset="-128"/>
              </a:endParaRPr>
            </a:p>
          </p:txBody>
        </p:sp>
      </p:grpSp>
      <p:cxnSp>
        <p:nvCxnSpPr>
          <p:cNvPr id="600" name="直線コネクタ 599"/>
          <p:cNvCxnSpPr>
            <a:stCxn id="588" idx="0"/>
          </p:cNvCxnSpPr>
          <p:nvPr/>
        </p:nvCxnSpPr>
        <p:spPr bwMode="auto">
          <a:xfrm flipV="1">
            <a:off x="5382254" y="1617134"/>
            <a:ext cx="405318" cy="154238"/>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5872984" y="1771372"/>
            <a:ext cx="473024" cy="230832"/>
            <a:chOff x="-2542262" y="1986998"/>
            <a:chExt cx="473024" cy="230832"/>
          </a:xfrm>
        </p:grpSpPr>
        <p:sp>
          <p:nvSpPr>
            <p:cNvPr id="3" name="テキスト ボックス 2"/>
            <p:cNvSpPr txBox="1"/>
            <p:nvPr/>
          </p:nvSpPr>
          <p:spPr>
            <a:xfrm>
              <a:off x="-2542262" y="1986998"/>
              <a:ext cx="473024" cy="230832"/>
            </a:xfrm>
            <a:prstGeom prst="rect">
              <a:avLst/>
            </a:prstGeom>
            <a:noFill/>
            <a:ln>
              <a:noFill/>
            </a:ln>
          </p:spPr>
          <p:txBody>
            <a:bodyPr wrap="square" rtlCol="0">
              <a:spAutoFit/>
            </a:bodyPr>
            <a:lstStyle/>
            <a:p>
              <a:pPr algn="ctr"/>
              <a:r>
                <a:rPr kumimoji="1" lang="ja-JP" altLang="en-US" sz="900" b="1" dirty="0">
                  <a:solidFill>
                    <a:srgbClr val="FF0000"/>
                  </a:solidFill>
                  <a:latin typeface="Meiryo UI" panose="020B0604030504040204" pitchFamily="50" charset="-128"/>
                  <a:ea typeface="Meiryo UI" panose="020B0604030504040204" pitchFamily="50" charset="-128"/>
                </a:rPr>
                <a:t>見本</a:t>
              </a:r>
            </a:p>
          </p:txBody>
        </p:sp>
        <p:sp>
          <p:nvSpPr>
            <p:cNvPr id="8" name="正方形/長方形 7"/>
            <p:cNvSpPr/>
            <p:nvPr/>
          </p:nvSpPr>
          <p:spPr>
            <a:xfrm>
              <a:off x="-2447925" y="2028826"/>
              <a:ext cx="280987" cy="152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7" name="グループ化 606"/>
          <p:cNvGrpSpPr/>
          <p:nvPr/>
        </p:nvGrpSpPr>
        <p:grpSpPr>
          <a:xfrm>
            <a:off x="3902328" y="1771951"/>
            <a:ext cx="473024" cy="230832"/>
            <a:chOff x="-2542262" y="1986998"/>
            <a:chExt cx="473024" cy="230832"/>
          </a:xfrm>
        </p:grpSpPr>
        <p:sp>
          <p:nvSpPr>
            <p:cNvPr id="608" name="テキスト ボックス 607"/>
            <p:cNvSpPr txBox="1"/>
            <p:nvPr/>
          </p:nvSpPr>
          <p:spPr>
            <a:xfrm>
              <a:off x="-2542262" y="1986998"/>
              <a:ext cx="473024" cy="230832"/>
            </a:xfrm>
            <a:prstGeom prst="rect">
              <a:avLst/>
            </a:prstGeom>
            <a:noFill/>
            <a:ln>
              <a:noFill/>
            </a:ln>
          </p:spPr>
          <p:txBody>
            <a:bodyPr wrap="square" rtlCol="0">
              <a:spAutoFit/>
            </a:bodyPr>
            <a:lstStyle/>
            <a:p>
              <a:pPr algn="ctr"/>
              <a:r>
                <a:rPr kumimoji="1" lang="ja-JP" altLang="en-US" sz="900" b="1" dirty="0">
                  <a:solidFill>
                    <a:srgbClr val="FF0000"/>
                  </a:solidFill>
                  <a:latin typeface="Meiryo UI" panose="020B0604030504040204" pitchFamily="50" charset="-128"/>
                  <a:ea typeface="Meiryo UI" panose="020B0604030504040204" pitchFamily="50" charset="-128"/>
                </a:rPr>
                <a:t>見本</a:t>
              </a:r>
            </a:p>
          </p:txBody>
        </p:sp>
        <p:sp>
          <p:nvSpPr>
            <p:cNvPr id="609" name="正方形/長方形 608"/>
            <p:cNvSpPr/>
            <p:nvPr/>
          </p:nvSpPr>
          <p:spPr>
            <a:xfrm>
              <a:off x="-2447925" y="2028826"/>
              <a:ext cx="280987" cy="152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0" name="グループ化 609"/>
          <p:cNvGrpSpPr/>
          <p:nvPr/>
        </p:nvGrpSpPr>
        <p:grpSpPr>
          <a:xfrm>
            <a:off x="1934927" y="1764929"/>
            <a:ext cx="473024" cy="230832"/>
            <a:chOff x="-2542262" y="1986998"/>
            <a:chExt cx="473024" cy="230832"/>
          </a:xfrm>
        </p:grpSpPr>
        <p:sp>
          <p:nvSpPr>
            <p:cNvPr id="611" name="テキスト ボックス 610"/>
            <p:cNvSpPr txBox="1"/>
            <p:nvPr/>
          </p:nvSpPr>
          <p:spPr>
            <a:xfrm>
              <a:off x="-2542262" y="1986998"/>
              <a:ext cx="473024" cy="230832"/>
            </a:xfrm>
            <a:prstGeom prst="rect">
              <a:avLst/>
            </a:prstGeom>
            <a:noFill/>
            <a:ln>
              <a:noFill/>
            </a:ln>
          </p:spPr>
          <p:txBody>
            <a:bodyPr wrap="square" rtlCol="0">
              <a:spAutoFit/>
            </a:bodyPr>
            <a:lstStyle/>
            <a:p>
              <a:pPr algn="ctr"/>
              <a:r>
                <a:rPr kumimoji="1" lang="ja-JP" altLang="en-US" sz="900" b="1" dirty="0">
                  <a:solidFill>
                    <a:srgbClr val="FF0000"/>
                  </a:solidFill>
                  <a:latin typeface="Meiryo UI" panose="020B0604030504040204" pitchFamily="50" charset="-128"/>
                  <a:ea typeface="Meiryo UI" panose="020B0604030504040204" pitchFamily="50" charset="-128"/>
                </a:rPr>
                <a:t>見本</a:t>
              </a:r>
            </a:p>
          </p:txBody>
        </p:sp>
        <p:sp>
          <p:nvSpPr>
            <p:cNvPr id="613" name="正方形/長方形 612"/>
            <p:cNvSpPr/>
            <p:nvPr/>
          </p:nvSpPr>
          <p:spPr>
            <a:xfrm>
              <a:off x="-2447925" y="2028826"/>
              <a:ext cx="280987" cy="152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07927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1" y="-5800"/>
            <a:ext cx="6893169" cy="99117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 49"/>
          <p:cNvSpPr/>
          <p:nvPr/>
        </p:nvSpPr>
        <p:spPr>
          <a:xfrm>
            <a:off x="5255455" y="1168749"/>
            <a:ext cx="3312000" cy="3312000"/>
          </a:xfrm>
          <a:prstGeom prst="pie">
            <a:avLst>
              <a:gd name="adj1" fmla="val 5405644"/>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フリーフォーム 48"/>
          <p:cNvSpPr/>
          <p:nvPr/>
        </p:nvSpPr>
        <p:spPr>
          <a:xfrm>
            <a:off x="-18288" y="4178808"/>
            <a:ext cx="6912864" cy="5724144"/>
          </a:xfrm>
          <a:custGeom>
            <a:avLst/>
            <a:gdLst>
              <a:gd name="connsiteX0" fmla="*/ 0 w 6912864"/>
              <a:gd name="connsiteY0" fmla="*/ 0 h 5724144"/>
              <a:gd name="connsiteX1" fmla="*/ 6912864 w 6912864"/>
              <a:gd name="connsiteY1" fmla="*/ 5724144 h 5724144"/>
              <a:gd name="connsiteX2" fmla="*/ 0 w 6912864"/>
              <a:gd name="connsiteY2" fmla="*/ 5724144 h 5724144"/>
              <a:gd name="connsiteX3" fmla="*/ 0 w 6912864"/>
              <a:gd name="connsiteY3" fmla="*/ 0 h 5724144"/>
            </a:gdLst>
            <a:ahLst/>
            <a:cxnLst>
              <a:cxn ang="0">
                <a:pos x="connsiteX0" y="connsiteY0"/>
              </a:cxn>
              <a:cxn ang="0">
                <a:pos x="connsiteX1" y="connsiteY1"/>
              </a:cxn>
              <a:cxn ang="0">
                <a:pos x="connsiteX2" y="connsiteY2"/>
              </a:cxn>
              <a:cxn ang="0">
                <a:pos x="connsiteX3" y="connsiteY3"/>
              </a:cxn>
            </a:cxnLst>
            <a:rect l="l" t="t" r="r" b="b"/>
            <a:pathLst>
              <a:path w="6912864" h="5724144">
                <a:moveTo>
                  <a:pt x="0" y="0"/>
                </a:moveTo>
                <a:lnTo>
                  <a:pt x="6912864" y="5724144"/>
                </a:lnTo>
                <a:lnTo>
                  <a:pt x="0" y="57241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53568" y="9192768"/>
            <a:ext cx="6245352" cy="307848"/>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このリーフレットについてのお問い合わせ先</a:t>
            </a:r>
          </a:p>
        </p:txBody>
      </p:sp>
      <p:sp>
        <p:nvSpPr>
          <p:cNvPr id="36" name="正方形/長方形 35"/>
          <p:cNvSpPr/>
          <p:nvPr/>
        </p:nvSpPr>
        <p:spPr>
          <a:xfrm>
            <a:off x="731132" y="9506649"/>
            <a:ext cx="5475679" cy="261610"/>
          </a:xfrm>
          <a:prstGeom prst="rect">
            <a:avLst/>
          </a:prstGeom>
        </p:spPr>
        <p:txBody>
          <a:bodyPr wrap="square">
            <a:spAutoFit/>
          </a:bodyPr>
          <a:lstStyle/>
          <a:p>
            <a:pPr algn="ctr"/>
            <a:r>
              <a:rPr lang="ja-JP" altLang="en-US" sz="1100" b="1" dirty="0">
                <a:solidFill>
                  <a:schemeClr val="bg1"/>
                </a:solidFill>
                <a:latin typeface="メイリオ" panose="020B0604030504040204" pitchFamily="50" charset="-128"/>
                <a:ea typeface="メイリオ" panose="020B0604030504040204" pitchFamily="50" charset="-128"/>
              </a:rPr>
              <a:t>特許庁 総務部 総務課 調整班　　</a:t>
            </a:r>
            <a:r>
              <a:rPr lang="en-US" altLang="ja-JP" sz="1100" b="1" dirty="0">
                <a:solidFill>
                  <a:schemeClr val="bg1"/>
                </a:solidFill>
                <a:latin typeface="メイリオ" panose="020B0604030504040204" pitchFamily="50" charset="-128"/>
                <a:ea typeface="メイリオ" panose="020B0604030504040204" pitchFamily="50" charset="-128"/>
              </a:rPr>
              <a:t>03-3581-1101</a:t>
            </a:r>
            <a:r>
              <a:rPr lang="ja-JP" altLang="en-US" sz="1100" b="1" dirty="0">
                <a:solidFill>
                  <a:schemeClr val="bg1"/>
                </a:solidFill>
                <a:latin typeface="メイリオ" panose="020B0604030504040204" pitchFamily="50" charset="-128"/>
                <a:ea typeface="メイリオ" panose="020B0604030504040204" pitchFamily="50" charset="-128"/>
              </a:rPr>
              <a:t>　内線</a:t>
            </a:r>
            <a:r>
              <a:rPr lang="en-US" altLang="ja-JP" sz="1100" b="1" dirty="0">
                <a:solidFill>
                  <a:schemeClr val="bg1"/>
                </a:solidFill>
                <a:latin typeface="メイリオ" panose="020B0604030504040204" pitchFamily="50" charset="-128"/>
                <a:ea typeface="メイリオ" panose="020B0604030504040204" pitchFamily="50" charset="-128"/>
              </a:rPr>
              <a:t>2105</a:t>
            </a:r>
          </a:p>
        </p:txBody>
      </p:sp>
      <p:sp>
        <p:nvSpPr>
          <p:cNvPr id="2" name="スライド番号プレースホルダー 1"/>
          <p:cNvSpPr>
            <a:spLocks noGrp="1"/>
          </p:cNvSpPr>
          <p:nvPr>
            <p:ph type="sldNum" sz="quarter" idx="12"/>
          </p:nvPr>
        </p:nvSpPr>
        <p:spPr/>
        <p:txBody>
          <a:bodyPr/>
          <a:lstStyle/>
          <a:p>
            <a:fld id="{C1F4B784-7842-48BD-97F4-60A65E06F705}" type="slidenum">
              <a:rPr kumimoji="1" lang="ja-JP" altLang="en-US" smtClean="0"/>
              <a:t>8</a:t>
            </a:fld>
            <a:endParaRPr kumimoji="1" lang="ja-JP" altLang="en-US"/>
          </a:p>
        </p:txBody>
      </p:sp>
      <p:sp>
        <p:nvSpPr>
          <p:cNvPr id="74" name="正方形/長方形 73"/>
          <p:cNvSpPr/>
          <p:nvPr/>
        </p:nvSpPr>
        <p:spPr>
          <a:xfrm>
            <a:off x="339169" y="242791"/>
            <a:ext cx="6245352" cy="88152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339169" y="244824"/>
            <a:ext cx="6245352" cy="307848"/>
          </a:xfrm>
          <a:prstGeom prst="rect">
            <a:avLst/>
          </a:prstGeom>
          <a:solidFill>
            <a:srgbClr val="00206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６．新たな減免対象者・新たな減免申請手続の適用関係</a:t>
            </a:r>
          </a:p>
        </p:txBody>
      </p:sp>
      <p:sp>
        <p:nvSpPr>
          <p:cNvPr id="77" name="角丸四角形 76"/>
          <p:cNvSpPr/>
          <p:nvPr/>
        </p:nvSpPr>
        <p:spPr>
          <a:xfrm>
            <a:off x="467185" y="666687"/>
            <a:ext cx="6025896" cy="4070593"/>
          </a:xfrm>
          <a:prstGeom prst="roundRect">
            <a:avLst>
              <a:gd name="adj" fmla="val 2398"/>
            </a:avLst>
          </a:prstGeom>
          <a:solidFill>
            <a:schemeClr val="bg1"/>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ホームベース 80"/>
          <p:cNvSpPr/>
          <p:nvPr/>
        </p:nvSpPr>
        <p:spPr>
          <a:xfrm>
            <a:off x="567768" y="730803"/>
            <a:ext cx="859714" cy="20567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82" name="正方形/長方形 81"/>
          <p:cNvSpPr/>
          <p:nvPr/>
        </p:nvSpPr>
        <p:spPr>
          <a:xfrm>
            <a:off x="576913" y="713025"/>
            <a:ext cx="800219"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国内出願</a:t>
            </a:r>
          </a:p>
        </p:txBody>
      </p:sp>
      <p:sp>
        <p:nvSpPr>
          <p:cNvPr id="89" name="角丸四角形 88"/>
          <p:cNvSpPr/>
          <p:nvPr/>
        </p:nvSpPr>
        <p:spPr>
          <a:xfrm>
            <a:off x="467185" y="4886132"/>
            <a:ext cx="6025896" cy="4019743"/>
          </a:xfrm>
          <a:prstGeom prst="roundRect">
            <a:avLst>
              <a:gd name="adj" fmla="val 2398"/>
            </a:avLst>
          </a:prstGeom>
          <a:solidFill>
            <a:schemeClr val="bg1"/>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ホームベース 92"/>
          <p:cNvSpPr/>
          <p:nvPr/>
        </p:nvSpPr>
        <p:spPr>
          <a:xfrm>
            <a:off x="567768" y="4981071"/>
            <a:ext cx="859714" cy="20567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sp>
        <p:nvSpPr>
          <p:cNvPr id="94" name="正方形/長方形 93"/>
          <p:cNvSpPr/>
          <p:nvPr/>
        </p:nvSpPr>
        <p:spPr>
          <a:xfrm>
            <a:off x="576913" y="4963293"/>
            <a:ext cx="800219" cy="276999"/>
          </a:xfrm>
          <a:prstGeom prst="rect">
            <a:avLst/>
          </a:prstGeom>
        </p:spPr>
        <p:txBody>
          <a:bodyPr wrap="none" anchor="ctr">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国際出願</a:t>
            </a:r>
          </a:p>
        </p:txBody>
      </p:sp>
      <p:grpSp>
        <p:nvGrpSpPr>
          <p:cNvPr id="106" name="グループ化 105"/>
          <p:cNvGrpSpPr/>
          <p:nvPr/>
        </p:nvGrpSpPr>
        <p:grpSpPr>
          <a:xfrm>
            <a:off x="698050" y="702494"/>
            <a:ext cx="5714950" cy="2313171"/>
            <a:chOff x="2306757" y="744072"/>
            <a:chExt cx="5714950" cy="2313171"/>
          </a:xfrm>
        </p:grpSpPr>
        <p:cxnSp>
          <p:nvCxnSpPr>
            <p:cNvPr id="107" name="直線コネクタ 106"/>
            <p:cNvCxnSpPr/>
            <p:nvPr/>
          </p:nvCxnSpPr>
          <p:spPr>
            <a:xfrm>
              <a:off x="4744531" y="1139665"/>
              <a:ext cx="0" cy="18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3914278" y="744072"/>
              <a:ext cx="1654770" cy="33855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施行日</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月</a:t>
              </a:r>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日）</a:t>
              </a:r>
            </a:p>
          </p:txBody>
        </p:sp>
        <p:sp>
          <p:nvSpPr>
            <p:cNvPr id="109" name="楕円 108"/>
            <p:cNvSpPr/>
            <p:nvPr/>
          </p:nvSpPr>
          <p:spPr>
            <a:xfrm>
              <a:off x="7325797" y="1175787"/>
              <a:ext cx="180000" cy="180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0" name="右矢印 109"/>
            <p:cNvSpPr/>
            <p:nvPr/>
          </p:nvSpPr>
          <p:spPr>
            <a:xfrm>
              <a:off x="6715294" y="1186655"/>
              <a:ext cx="612000" cy="144000"/>
            </a:xfrm>
            <a:prstGeom prst="rightArrow">
              <a:avLst>
                <a:gd name="adj1" fmla="val 50000"/>
                <a:gd name="adj2" fmla="val 1459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1" name="正方形/長方形 110"/>
            <p:cNvSpPr/>
            <p:nvPr/>
          </p:nvSpPr>
          <p:spPr>
            <a:xfrm rot="2700000">
              <a:off x="6537086" y="1193779"/>
              <a:ext cx="144016"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2" name="正方形/長方形 111"/>
            <p:cNvSpPr/>
            <p:nvPr/>
          </p:nvSpPr>
          <p:spPr>
            <a:xfrm>
              <a:off x="6812563" y="1393751"/>
              <a:ext cx="1209144"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特許料納付</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新減免制度</a:t>
              </a:r>
              <a:r>
                <a:rPr lang="ja-JP" altLang="en-US" sz="800" dirty="0">
                  <a:latin typeface="Meiryo UI" panose="020B0604030504040204" pitchFamily="50" charset="-128"/>
                  <a:ea typeface="Meiryo UI" panose="020B0604030504040204" pitchFamily="50" charset="-128"/>
                </a:rPr>
                <a:t>対象）</a:t>
              </a:r>
            </a:p>
          </p:txBody>
        </p:sp>
        <p:sp>
          <p:nvSpPr>
            <p:cNvPr id="113" name="正方形/長方形 112"/>
            <p:cNvSpPr/>
            <p:nvPr/>
          </p:nvSpPr>
          <p:spPr>
            <a:xfrm>
              <a:off x="6031360" y="1393751"/>
              <a:ext cx="1155468"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出願審査請求</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新減免制度</a:t>
              </a:r>
              <a:r>
                <a:rPr lang="ja-JP" altLang="en-US" sz="800" dirty="0">
                  <a:latin typeface="Meiryo UI" panose="020B0604030504040204" pitchFamily="50" charset="-128"/>
                  <a:ea typeface="Meiryo UI" panose="020B0604030504040204" pitchFamily="50" charset="-128"/>
                </a:rPr>
                <a:t>対象）</a:t>
              </a:r>
              <a:endParaRPr lang="en-US" altLang="ja-JP" sz="800" dirty="0">
                <a:latin typeface="Meiryo UI" panose="020B0604030504040204" pitchFamily="50" charset="-128"/>
                <a:ea typeface="Meiryo UI" panose="020B0604030504040204" pitchFamily="50" charset="-128"/>
              </a:endParaRPr>
            </a:p>
          </p:txBody>
        </p:sp>
        <p:sp>
          <p:nvSpPr>
            <p:cNvPr id="114" name="正方形/長方形 113"/>
            <p:cNvSpPr/>
            <p:nvPr/>
          </p:nvSpPr>
          <p:spPr>
            <a:xfrm rot="2700000">
              <a:off x="5245413" y="1186197"/>
              <a:ext cx="144016" cy="1440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cxnSp>
          <p:nvCxnSpPr>
            <p:cNvPr id="115" name="直線コネクタ 114"/>
            <p:cNvCxnSpPr/>
            <p:nvPr/>
          </p:nvCxnSpPr>
          <p:spPr>
            <a:xfrm>
              <a:off x="5419256" y="1258205"/>
              <a:ext cx="1080000" cy="0"/>
            </a:xfrm>
            <a:prstGeom prst="line">
              <a:avLst/>
            </a:prstGeom>
            <a:ln w="12700"/>
          </p:spPr>
          <p:style>
            <a:lnRef idx="1">
              <a:schemeClr val="dk1"/>
            </a:lnRef>
            <a:fillRef idx="0">
              <a:schemeClr val="dk1"/>
            </a:fillRef>
            <a:effectRef idx="0">
              <a:schemeClr val="dk1"/>
            </a:effectRef>
            <a:fontRef idx="minor">
              <a:schemeClr val="tx1"/>
            </a:fontRef>
          </p:style>
        </p:cxnSp>
        <p:sp>
          <p:nvSpPr>
            <p:cNvPr id="116" name="正方形/長方形 115"/>
            <p:cNvSpPr/>
            <p:nvPr/>
          </p:nvSpPr>
          <p:spPr>
            <a:xfrm>
              <a:off x="4844090" y="1407058"/>
              <a:ext cx="937458" cy="21544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出願</a:t>
              </a:r>
            </a:p>
          </p:txBody>
        </p:sp>
        <p:sp>
          <p:nvSpPr>
            <p:cNvPr id="117" name="楕円 116"/>
            <p:cNvSpPr/>
            <p:nvPr/>
          </p:nvSpPr>
          <p:spPr>
            <a:xfrm>
              <a:off x="6146352" y="1815206"/>
              <a:ext cx="180000" cy="180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8" name="右矢印 117"/>
            <p:cNvSpPr/>
            <p:nvPr/>
          </p:nvSpPr>
          <p:spPr>
            <a:xfrm>
              <a:off x="5535849" y="1826074"/>
              <a:ext cx="612000" cy="144000"/>
            </a:xfrm>
            <a:prstGeom prst="rightArrow">
              <a:avLst>
                <a:gd name="adj1" fmla="val 50000"/>
                <a:gd name="adj2" fmla="val 1459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9" name="正方形/長方形 118"/>
            <p:cNvSpPr/>
            <p:nvPr/>
          </p:nvSpPr>
          <p:spPr>
            <a:xfrm rot="2700000">
              <a:off x="5357641" y="1833198"/>
              <a:ext cx="144016"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20" name="正方形/長方形 119"/>
            <p:cNvSpPr/>
            <p:nvPr/>
          </p:nvSpPr>
          <p:spPr>
            <a:xfrm>
              <a:off x="5656467" y="2026820"/>
              <a:ext cx="1149746"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特許料納付</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新減免制度</a:t>
              </a:r>
              <a:r>
                <a:rPr lang="ja-JP" altLang="en-US" sz="800" dirty="0">
                  <a:latin typeface="Meiryo UI" panose="020B0604030504040204" pitchFamily="50" charset="-128"/>
                  <a:ea typeface="Meiryo UI" panose="020B0604030504040204" pitchFamily="50" charset="-128"/>
                </a:rPr>
                <a:t>対象）</a:t>
              </a:r>
            </a:p>
          </p:txBody>
        </p:sp>
        <p:sp>
          <p:nvSpPr>
            <p:cNvPr id="121" name="正方形/長方形 120"/>
            <p:cNvSpPr/>
            <p:nvPr/>
          </p:nvSpPr>
          <p:spPr>
            <a:xfrm>
              <a:off x="4844090" y="2026820"/>
              <a:ext cx="1171118"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出願審査請求</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新減免制度</a:t>
              </a:r>
              <a:r>
                <a:rPr lang="ja-JP" altLang="en-US" sz="800" dirty="0">
                  <a:latin typeface="Meiryo UI" panose="020B0604030504040204" pitchFamily="50" charset="-128"/>
                  <a:ea typeface="Meiryo UI" panose="020B0604030504040204" pitchFamily="50" charset="-128"/>
                </a:rPr>
                <a:t>対象）</a:t>
              </a:r>
              <a:endParaRPr lang="en-US" altLang="ja-JP" sz="800" dirty="0">
                <a:latin typeface="Meiryo UI" panose="020B0604030504040204" pitchFamily="50" charset="-128"/>
                <a:ea typeface="Meiryo UI" panose="020B0604030504040204" pitchFamily="50" charset="-128"/>
              </a:endParaRPr>
            </a:p>
          </p:txBody>
        </p:sp>
        <p:sp>
          <p:nvSpPr>
            <p:cNvPr id="122" name="正方形/長方形 121"/>
            <p:cNvSpPr/>
            <p:nvPr/>
          </p:nvSpPr>
          <p:spPr>
            <a:xfrm rot="2700000">
              <a:off x="2714704" y="1831359"/>
              <a:ext cx="144016" cy="1440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cxnSp>
          <p:nvCxnSpPr>
            <p:cNvPr id="142" name="直線コネクタ 141"/>
            <p:cNvCxnSpPr/>
            <p:nvPr/>
          </p:nvCxnSpPr>
          <p:spPr>
            <a:xfrm>
              <a:off x="2868669" y="1903367"/>
              <a:ext cx="2484000" cy="0"/>
            </a:xfrm>
            <a:prstGeom prst="line">
              <a:avLst/>
            </a:prstGeom>
            <a:ln w="12700"/>
          </p:spPr>
          <p:style>
            <a:lnRef idx="1">
              <a:schemeClr val="dk1"/>
            </a:lnRef>
            <a:fillRef idx="0">
              <a:schemeClr val="dk1"/>
            </a:fillRef>
            <a:effectRef idx="0">
              <a:schemeClr val="dk1"/>
            </a:effectRef>
            <a:fontRef idx="minor">
              <a:schemeClr val="tx1"/>
            </a:fontRef>
          </p:style>
        </p:cxnSp>
        <p:sp>
          <p:nvSpPr>
            <p:cNvPr id="143" name="正方形/長方形 142"/>
            <p:cNvSpPr/>
            <p:nvPr/>
          </p:nvSpPr>
          <p:spPr>
            <a:xfrm>
              <a:off x="2313381" y="2030960"/>
              <a:ext cx="937458" cy="21544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出願</a:t>
              </a:r>
            </a:p>
          </p:txBody>
        </p:sp>
        <p:sp>
          <p:nvSpPr>
            <p:cNvPr id="149" name="楕円 148"/>
            <p:cNvSpPr/>
            <p:nvPr/>
          </p:nvSpPr>
          <p:spPr>
            <a:xfrm>
              <a:off x="5314780" y="2494375"/>
              <a:ext cx="180000" cy="180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50" name="右矢印 149"/>
            <p:cNvSpPr/>
            <p:nvPr/>
          </p:nvSpPr>
          <p:spPr>
            <a:xfrm>
              <a:off x="4353707" y="2505791"/>
              <a:ext cx="936000" cy="144000"/>
            </a:xfrm>
            <a:prstGeom prst="rightArrow">
              <a:avLst>
                <a:gd name="adj1" fmla="val 50000"/>
                <a:gd name="adj2" fmla="val 1459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51" name="正方形/長方形 150"/>
            <p:cNvSpPr/>
            <p:nvPr/>
          </p:nvSpPr>
          <p:spPr>
            <a:xfrm rot="2700000">
              <a:off x="4178199" y="2512367"/>
              <a:ext cx="144016"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52" name="正方形/長方形 151"/>
            <p:cNvSpPr/>
            <p:nvPr/>
          </p:nvSpPr>
          <p:spPr>
            <a:xfrm>
              <a:off x="4733527" y="2712339"/>
              <a:ext cx="1345182"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特許料納付</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旧減免制度</a:t>
              </a:r>
              <a:r>
                <a:rPr lang="ja-JP" altLang="en-US" sz="800" dirty="0">
                  <a:latin typeface="Meiryo UI" panose="020B0604030504040204" pitchFamily="50" charset="-128"/>
                  <a:ea typeface="Meiryo UI" panose="020B0604030504040204" pitchFamily="50" charset="-128"/>
                </a:rPr>
                <a:t>対象）</a:t>
              </a:r>
            </a:p>
          </p:txBody>
        </p:sp>
        <p:sp>
          <p:nvSpPr>
            <p:cNvPr id="153" name="正方形/長方形 152"/>
            <p:cNvSpPr/>
            <p:nvPr/>
          </p:nvSpPr>
          <p:spPr>
            <a:xfrm>
              <a:off x="3573593" y="2718689"/>
              <a:ext cx="1353228"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出願審査請求</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旧減免制度</a:t>
              </a:r>
              <a:r>
                <a:rPr lang="ja-JP" altLang="en-US" sz="800" dirty="0">
                  <a:latin typeface="Meiryo UI" panose="020B0604030504040204" pitchFamily="50" charset="-128"/>
                  <a:ea typeface="Meiryo UI" panose="020B0604030504040204" pitchFamily="50" charset="-128"/>
                </a:rPr>
                <a:t>対象）</a:t>
              </a:r>
              <a:endParaRPr lang="en-US" altLang="ja-JP" sz="800" dirty="0">
                <a:latin typeface="Meiryo UI" panose="020B0604030504040204" pitchFamily="50" charset="-128"/>
                <a:ea typeface="Meiryo UI" panose="020B0604030504040204" pitchFamily="50" charset="-128"/>
              </a:endParaRPr>
            </a:p>
          </p:txBody>
        </p:sp>
        <p:sp>
          <p:nvSpPr>
            <p:cNvPr id="154" name="正方形/長方形 153"/>
            <p:cNvSpPr/>
            <p:nvPr/>
          </p:nvSpPr>
          <p:spPr>
            <a:xfrm rot="2700000">
              <a:off x="2708080" y="2510528"/>
              <a:ext cx="144016" cy="1440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cxnSp>
          <p:nvCxnSpPr>
            <p:cNvPr id="155" name="直線コネクタ 154"/>
            <p:cNvCxnSpPr/>
            <p:nvPr/>
          </p:nvCxnSpPr>
          <p:spPr>
            <a:xfrm>
              <a:off x="2862045" y="2582536"/>
              <a:ext cx="1404000" cy="0"/>
            </a:xfrm>
            <a:prstGeom prst="line">
              <a:avLst/>
            </a:prstGeom>
            <a:ln w="12700"/>
          </p:spPr>
          <p:style>
            <a:lnRef idx="1">
              <a:schemeClr val="dk1"/>
            </a:lnRef>
            <a:fillRef idx="0">
              <a:schemeClr val="dk1"/>
            </a:fillRef>
            <a:effectRef idx="0">
              <a:schemeClr val="dk1"/>
            </a:effectRef>
            <a:fontRef idx="minor">
              <a:schemeClr val="tx1"/>
            </a:fontRef>
          </p:style>
        </p:cxnSp>
        <p:sp>
          <p:nvSpPr>
            <p:cNvPr id="156" name="正方形/長方形 155"/>
            <p:cNvSpPr/>
            <p:nvPr/>
          </p:nvSpPr>
          <p:spPr>
            <a:xfrm>
              <a:off x="2306757" y="2741879"/>
              <a:ext cx="937458" cy="21544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出願</a:t>
              </a:r>
            </a:p>
          </p:txBody>
        </p:sp>
      </p:grpSp>
      <p:grpSp>
        <p:nvGrpSpPr>
          <p:cNvPr id="6" name="グループ化 5"/>
          <p:cNvGrpSpPr/>
          <p:nvPr/>
        </p:nvGrpSpPr>
        <p:grpSpPr>
          <a:xfrm>
            <a:off x="624215" y="3232034"/>
            <a:ext cx="5724198" cy="461665"/>
            <a:chOff x="624215" y="3033909"/>
            <a:chExt cx="5724198" cy="461665"/>
          </a:xfrm>
        </p:grpSpPr>
        <p:sp>
          <p:nvSpPr>
            <p:cNvPr id="158" name="正方形/長方形 157"/>
            <p:cNvSpPr/>
            <p:nvPr/>
          </p:nvSpPr>
          <p:spPr>
            <a:xfrm>
              <a:off x="694776" y="3033909"/>
              <a:ext cx="5653637" cy="461665"/>
            </a:xfrm>
            <a:prstGeom prst="rect">
              <a:avLst/>
            </a:prstGeom>
          </p:spPr>
          <p:txBody>
            <a:bodyPr wrap="square">
              <a:spAutoFit/>
            </a:bodyPr>
            <a:lstStyle/>
            <a:p>
              <a:r>
                <a:rPr lang="ja-JP" altLang="en-US" sz="800" dirty="0">
                  <a:solidFill>
                    <a:srgbClr val="000000"/>
                  </a:solidFill>
                  <a:latin typeface="Meiryo UI" panose="020B0604030504040204" pitchFamily="50" charset="-128"/>
                  <a:ea typeface="Meiryo UI" panose="020B0604030504040204" pitchFamily="50" charset="-128"/>
                </a:rPr>
                <a:t>施行日以降に</a:t>
              </a:r>
              <a:r>
                <a:rPr lang="ja-JP" altLang="en-US" sz="800" dirty="0">
                  <a:latin typeface="Meiryo UI" panose="020B0604030504040204" pitchFamily="50" charset="-128"/>
                  <a:ea typeface="Meiryo UI" panose="020B0604030504040204" pitchFamily="50" charset="-128"/>
                </a:rPr>
                <a:t>出願</a:t>
              </a:r>
              <a:r>
                <a:rPr lang="ja-JP" altLang="en-US" sz="800" dirty="0">
                  <a:solidFill>
                    <a:srgbClr val="000000"/>
                  </a:solidFill>
                  <a:latin typeface="Meiryo UI" panose="020B0604030504040204" pitchFamily="50" charset="-128"/>
                  <a:ea typeface="Meiryo UI" panose="020B0604030504040204" pitchFamily="50" charset="-128"/>
                </a:rPr>
                <a:t>審査請求をした場合には、本パンフレットに記載されている減免制度（</a:t>
              </a:r>
              <a:r>
                <a:rPr lang="ja-JP" altLang="en-US" sz="800" b="1" dirty="0">
                  <a:solidFill>
                    <a:srgbClr val="FF0000"/>
                  </a:solidFill>
                  <a:latin typeface="Meiryo UI" panose="020B0604030504040204" pitchFamily="50" charset="-128"/>
                  <a:ea typeface="Meiryo UI" panose="020B0604030504040204" pitchFamily="50" charset="-128"/>
                </a:rPr>
                <a:t>新減免制度</a:t>
              </a:r>
              <a:r>
                <a:rPr lang="ja-JP" altLang="en-US" sz="800" dirty="0">
                  <a:solidFill>
                    <a:srgbClr val="000000"/>
                  </a:solidFill>
                  <a:latin typeface="Meiryo UI" panose="020B0604030504040204" pitchFamily="50" charset="-128"/>
                  <a:ea typeface="Meiryo UI" panose="020B0604030504040204" pitchFamily="50" charset="-128"/>
                </a:rPr>
                <a:t>）に基づき、</a:t>
              </a:r>
              <a:r>
                <a:rPr lang="ja-JP" altLang="en-US" sz="800" dirty="0">
                  <a:latin typeface="Meiryo UI" panose="020B0604030504040204" pitchFamily="50" charset="-128"/>
                  <a:ea typeface="Meiryo UI" panose="020B0604030504040204" pitchFamily="50" charset="-128"/>
                </a:rPr>
                <a:t>出願</a:t>
              </a:r>
              <a:r>
                <a:rPr lang="ja-JP" altLang="en-US" sz="800" dirty="0">
                  <a:solidFill>
                    <a:srgbClr val="000000"/>
                  </a:solidFill>
                  <a:latin typeface="Meiryo UI" panose="020B0604030504040204" pitchFamily="50" charset="-128"/>
                  <a:ea typeface="Meiryo UI" panose="020B0604030504040204" pitchFamily="50" charset="-128"/>
                </a:rPr>
                <a:t>審査請求料・特許料に係る減免の適用が判断されます。減免申請手続は、本パンフレットに記載されている減免制度（</a:t>
              </a:r>
              <a:r>
                <a:rPr lang="ja-JP" altLang="en-US" sz="800" b="1" dirty="0">
                  <a:solidFill>
                    <a:srgbClr val="FF0000"/>
                  </a:solidFill>
                  <a:latin typeface="Meiryo UI" panose="020B0604030504040204" pitchFamily="50" charset="-128"/>
                  <a:ea typeface="Meiryo UI" panose="020B0604030504040204" pitchFamily="50" charset="-128"/>
                </a:rPr>
                <a:t>新減免制度</a:t>
              </a:r>
              <a:r>
                <a:rPr lang="ja-JP" altLang="en-US" sz="800" dirty="0">
                  <a:solidFill>
                    <a:srgbClr val="000000"/>
                  </a:solidFill>
                  <a:latin typeface="Meiryo UI" panose="020B0604030504040204" pitchFamily="50" charset="-128"/>
                  <a:ea typeface="Meiryo UI" panose="020B0604030504040204" pitchFamily="50" charset="-128"/>
                </a:rPr>
                <a:t>）の申請手続に基づき、行うことになります。</a:t>
              </a:r>
            </a:p>
          </p:txBody>
        </p:sp>
        <p:sp>
          <p:nvSpPr>
            <p:cNvPr id="159" name="ホームベース 158"/>
            <p:cNvSpPr/>
            <p:nvPr/>
          </p:nvSpPr>
          <p:spPr>
            <a:xfrm>
              <a:off x="624215" y="3080277"/>
              <a:ext cx="122836" cy="10993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sp>
        <p:nvSpPr>
          <p:cNvPr id="7" name="正方形/長方形 6"/>
          <p:cNvSpPr/>
          <p:nvPr/>
        </p:nvSpPr>
        <p:spPr>
          <a:xfrm>
            <a:off x="1079578" y="1203201"/>
            <a:ext cx="1776448" cy="253916"/>
          </a:xfrm>
          <a:prstGeom prst="rect">
            <a:avLst/>
          </a:prstGeom>
          <a:solidFill>
            <a:schemeClr val="accent1">
              <a:lumMod val="20000"/>
              <a:lumOff val="80000"/>
            </a:schemeClr>
          </a:solidFill>
        </p:spPr>
        <p:txBody>
          <a:bodyPr wrap="none">
            <a:spAutoFit/>
          </a:bodyPr>
          <a:lstStyle/>
          <a:p>
            <a:r>
              <a:rPr lang="ja-JP" altLang="en-US" sz="1050" u="sng" dirty="0">
                <a:latin typeface="Meiryo UI" panose="020B0604030504040204" pitchFamily="50" charset="-128"/>
                <a:ea typeface="Meiryo UI" panose="020B0604030504040204" pitchFamily="50" charset="-128"/>
              </a:rPr>
              <a:t>出願審査請求日基準で判断</a:t>
            </a:r>
            <a:endParaRPr lang="ja-JP" altLang="en-US" sz="1050" dirty="0"/>
          </a:p>
        </p:txBody>
      </p:sp>
      <p:grpSp>
        <p:nvGrpSpPr>
          <p:cNvPr id="160" name="グループ化 159"/>
          <p:cNvGrpSpPr/>
          <p:nvPr/>
        </p:nvGrpSpPr>
        <p:grpSpPr>
          <a:xfrm>
            <a:off x="624215" y="3772753"/>
            <a:ext cx="5724198" cy="830997"/>
            <a:chOff x="624215" y="3033909"/>
            <a:chExt cx="5724198" cy="830997"/>
          </a:xfrm>
        </p:grpSpPr>
        <p:sp>
          <p:nvSpPr>
            <p:cNvPr id="161" name="正方形/長方形 160"/>
            <p:cNvSpPr/>
            <p:nvPr/>
          </p:nvSpPr>
          <p:spPr>
            <a:xfrm>
              <a:off x="694776" y="3033909"/>
              <a:ext cx="5653637" cy="830997"/>
            </a:xfrm>
            <a:prstGeom prst="rect">
              <a:avLst/>
            </a:prstGeom>
          </p:spPr>
          <p:txBody>
            <a:bodyPr wrap="square">
              <a:spAutoFit/>
            </a:bodyPr>
            <a:lstStyle/>
            <a:p>
              <a:r>
                <a:rPr lang="ja-JP" altLang="en-US" sz="800" dirty="0">
                  <a:solidFill>
                    <a:srgbClr val="000000"/>
                  </a:solidFill>
                  <a:latin typeface="Meiryo UI" panose="020B0604030504040204" pitchFamily="50" charset="-128"/>
                  <a:ea typeface="Meiryo UI" panose="020B0604030504040204" pitchFamily="50" charset="-128"/>
                </a:rPr>
                <a:t>施行日より前に</a:t>
              </a:r>
              <a:r>
                <a:rPr lang="ja-JP" altLang="en-US" sz="800" dirty="0">
                  <a:latin typeface="Meiryo UI" panose="020B0604030504040204" pitchFamily="50" charset="-128"/>
                  <a:ea typeface="Meiryo UI" panose="020B0604030504040204" pitchFamily="50" charset="-128"/>
                </a:rPr>
                <a:t>出願</a:t>
              </a:r>
              <a:r>
                <a:rPr lang="ja-JP" altLang="en-US" sz="800" dirty="0">
                  <a:solidFill>
                    <a:srgbClr val="000000"/>
                  </a:solidFill>
                  <a:latin typeface="Meiryo UI" panose="020B0604030504040204" pitchFamily="50" charset="-128"/>
                  <a:ea typeface="Meiryo UI" panose="020B0604030504040204" pitchFamily="50" charset="-128"/>
                </a:rPr>
                <a:t>審査請求をした場合には、施行日よりも前に存在している減免制度（</a:t>
              </a:r>
              <a:r>
                <a:rPr lang="ja-JP" altLang="en-US" sz="800" b="1" dirty="0">
                  <a:solidFill>
                    <a:srgbClr val="0070C0"/>
                  </a:solidFill>
                  <a:latin typeface="Meiryo UI" panose="020B0604030504040204" pitchFamily="50" charset="-128"/>
                  <a:ea typeface="Meiryo UI" panose="020B0604030504040204" pitchFamily="50" charset="-128"/>
                </a:rPr>
                <a:t>旧減免制度</a:t>
              </a:r>
              <a:r>
                <a:rPr lang="ja-JP" altLang="en-US" sz="800" dirty="0">
                  <a:solidFill>
                    <a:srgbClr val="000000"/>
                  </a:solidFill>
                  <a:latin typeface="Meiryo UI" panose="020B0604030504040204" pitchFamily="50" charset="-128"/>
                  <a:ea typeface="Meiryo UI" panose="020B0604030504040204" pitchFamily="50" charset="-128"/>
                </a:rPr>
                <a:t>）に基づき、</a:t>
              </a:r>
              <a:r>
                <a:rPr lang="ja-JP" altLang="en-US" sz="800" dirty="0">
                  <a:latin typeface="Meiryo UI" panose="020B0604030504040204" pitchFamily="50" charset="-128"/>
                  <a:ea typeface="Meiryo UI" panose="020B0604030504040204" pitchFamily="50" charset="-128"/>
                </a:rPr>
                <a:t>出願</a:t>
              </a:r>
              <a:r>
                <a:rPr lang="ja-JP" altLang="en-US" sz="800" dirty="0">
                  <a:solidFill>
                    <a:srgbClr val="000000"/>
                  </a:solidFill>
                  <a:latin typeface="Meiryo UI" panose="020B0604030504040204" pitchFamily="50" charset="-128"/>
                  <a:ea typeface="Meiryo UI" panose="020B0604030504040204" pitchFamily="50" charset="-128"/>
                </a:rPr>
                <a:t>審査請求料・特許料に係る減免の適用が判断されます。減免申請手続は、施行日よりも前に存在している減免制度（</a:t>
              </a:r>
              <a:r>
                <a:rPr lang="ja-JP" altLang="en-US" sz="800" b="1" dirty="0">
                  <a:solidFill>
                    <a:srgbClr val="0070C0"/>
                  </a:solidFill>
                  <a:latin typeface="Meiryo UI" panose="020B0604030504040204" pitchFamily="50" charset="-128"/>
                  <a:ea typeface="Meiryo UI" panose="020B0604030504040204" pitchFamily="50" charset="-128"/>
                </a:rPr>
                <a:t>旧減免制度</a:t>
              </a:r>
              <a:r>
                <a:rPr lang="ja-JP" altLang="en-US" sz="800" dirty="0">
                  <a:solidFill>
                    <a:srgbClr val="000000"/>
                  </a:solidFill>
                  <a:latin typeface="Meiryo UI" panose="020B0604030504040204" pitchFamily="50" charset="-128"/>
                  <a:ea typeface="Meiryo UI" panose="020B0604030504040204" pitchFamily="50" charset="-128"/>
                </a:rPr>
                <a:t>）の申請手続に基づき、行うことになります。</a:t>
              </a:r>
              <a:endParaRPr lang="en-US" altLang="ja-JP"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例えば、以下の手続が</a:t>
              </a:r>
              <a:r>
                <a:rPr lang="ja-JP" altLang="en-US" sz="800" b="1" dirty="0">
                  <a:solidFill>
                    <a:srgbClr val="FF0000"/>
                  </a:solidFill>
                  <a:latin typeface="Meiryo UI" panose="020B0604030504040204" pitchFamily="50" charset="-128"/>
                  <a:ea typeface="Meiryo UI" panose="020B0604030504040204" pitchFamily="50" charset="-128"/>
                </a:rPr>
                <a:t>新減免制度</a:t>
              </a:r>
              <a:r>
                <a:rPr lang="ja-JP" altLang="en-US" sz="800" dirty="0">
                  <a:solidFill>
                    <a:srgbClr val="000000"/>
                  </a:solidFill>
                  <a:latin typeface="Meiryo UI" panose="020B0604030504040204" pitchFamily="50" charset="-128"/>
                  <a:ea typeface="Meiryo UI" panose="020B0604030504040204" pitchFamily="50" charset="-128"/>
                </a:rPr>
                <a:t>と異なる点です。</a:t>
              </a:r>
              <a:endParaRPr lang="en-US" altLang="ja-JP" sz="8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800" dirty="0">
                  <a:solidFill>
                    <a:srgbClr val="000000"/>
                  </a:solidFill>
                  <a:latin typeface="Meiryo UI" panose="020B0604030504040204" pitchFamily="50" charset="-128"/>
                  <a:ea typeface="Meiryo UI" panose="020B0604030504040204" pitchFamily="50" charset="-128"/>
                </a:rPr>
                <a:t>研究開発型中小企業・公設試験研究機関・試験研究地方独立行政法人については、軽減申請先が経済産業局等になります。</a:t>
              </a:r>
              <a:endParaRPr lang="en-US" altLang="ja-JP" sz="8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800" dirty="0">
                  <a:solidFill>
                    <a:srgbClr val="000000"/>
                  </a:solidFill>
                  <a:latin typeface="Meiryo UI" panose="020B0604030504040204" pitchFamily="50" charset="-128"/>
                  <a:ea typeface="Meiryo UI" panose="020B0604030504040204" pitchFamily="50" charset="-128"/>
                </a:rPr>
                <a:t>特許料の最初の減免申請について、減免申請書と証明書の提出が必要になります。</a:t>
              </a:r>
            </a:p>
          </p:txBody>
        </p:sp>
        <p:sp>
          <p:nvSpPr>
            <p:cNvPr id="162" name="ホームベース 161"/>
            <p:cNvSpPr/>
            <p:nvPr/>
          </p:nvSpPr>
          <p:spPr>
            <a:xfrm>
              <a:off x="624215" y="3080277"/>
              <a:ext cx="122836" cy="10993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202" name="グループ化 201"/>
          <p:cNvGrpSpPr/>
          <p:nvPr/>
        </p:nvGrpSpPr>
        <p:grpSpPr>
          <a:xfrm>
            <a:off x="609152" y="5011349"/>
            <a:ext cx="5689462" cy="1721410"/>
            <a:chOff x="2501863" y="3212288"/>
            <a:chExt cx="5689462" cy="1721410"/>
          </a:xfrm>
        </p:grpSpPr>
        <p:cxnSp>
          <p:nvCxnSpPr>
            <p:cNvPr id="203" name="直線コネクタ 202"/>
            <p:cNvCxnSpPr/>
            <p:nvPr/>
          </p:nvCxnSpPr>
          <p:spPr>
            <a:xfrm>
              <a:off x="4737906" y="3637698"/>
              <a:ext cx="0" cy="129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テキスト ボックス 203"/>
            <p:cNvSpPr txBox="1"/>
            <p:nvPr/>
          </p:nvSpPr>
          <p:spPr>
            <a:xfrm>
              <a:off x="3917592" y="3212288"/>
              <a:ext cx="1654770" cy="338554"/>
            </a:xfrm>
            <a:prstGeom prst="rect">
              <a:avLst/>
            </a:prstGeom>
            <a:solidFill>
              <a:schemeClr val="bg1"/>
            </a:solid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施行日</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月</a:t>
              </a:r>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日）</a:t>
              </a:r>
            </a:p>
          </p:txBody>
        </p:sp>
        <p:sp>
          <p:nvSpPr>
            <p:cNvPr id="205" name="正方形/長方形 204"/>
            <p:cNvSpPr/>
            <p:nvPr/>
          </p:nvSpPr>
          <p:spPr>
            <a:xfrm>
              <a:off x="5540867" y="3659387"/>
              <a:ext cx="180000" cy="18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06" name="正方形/長方形 205"/>
            <p:cNvSpPr/>
            <p:nvPr/>
          </p:nvSpPr>
          <p:spPr>
            <a:xfrm>
              <a:off x="7259953" y="3659387"/>
              <a:ext cx="180000" cy="180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07" name="右矢印 206"/>
            <p:cNvSpPr/>
            <p:nvPr/>
          </p:nvSpPr>
          <p:spPr>
            <a:xfrm>
              <a:off x="5727819" y="3678277"/>
              <a:ext cx="1512000" cy="144000"/>
            </a:xfrm>
            <a:prstGeom prst="rightArrow">
              <a:avLst>
                <a:gd name="adj1" fmla="val 50000"/>
                <a:gd name="adj2" fmla="val 1459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08" name="正方形/長方形 207"/>
            <p:cNvSpPr/>
            <p:nvPr/>
          </p:nvSpPr>
          <p:spPr>
            <a:xfrm>
              <a:off x="4832972" y="3847301"/>
              <a:ext cx="1581772"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国際出願</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新軽減制度</a:t>
              </a:r>
              <a:r>
                <a:rPr lang="ja-JP" altLang="en-US" sz="800" dirty="0">
                  <a:latin typeface="Meiryo UI" panose="020B0604030504040204" pitchFamily="50" charset="-128"/>
                  <a:ea typeface="Meiryo UI" panose="020B0604030504040204" pitchFamily="50" charset="-128"/>
                </a:rPr>
                <a:t>対象）</a:t>
              </a:r>
              <a:endParaRPr lang="en-US" altLang="ja-JP" sz="800" dirty="0">
                <a:latin typeface="Meiryo UI" panose="020B0604030504040204" pitchFamily="50" charset="-128"/>
                <a:ea typeface="Meiryo UI" panose="020B0604030504040204" pitchFamily="50" charset="-128"/>
              </a:endParaRPr>
            </a:p>
          </p:txBody>
        </p:sp>
        <p:sp>
          <p:nvSpPr>
            <p:cNvPr id="209" name="正方形/長方形 208"/>
            <p:cNvSpPr/>
            <p:nvPr/>
          </p:nvSpPr>
          <p:spPr>
            <a:xfrm>
              <a:off x="6507259" y="3869460"/>
              <a:ext cx="1684066"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予備審査請求</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新軽減制度</a:t>
              </a:r>
              <a:r>
                <a:rPr lang="ja-JP" altLang="en-US" sz="800" dirty="0">
                  <a:latin typeface="Meiryo UI" panose="020B0604030504040204" pitchFamily="50" charset="-128"/>
                  <a:ea typeface="Meiryo UI" panose="020B0604030504040204" pitchFamily="50" charset="-128"/>
                </a:rPr>
                <a:t>対象）</a:t>
              </a:r>
              <a:endParaRPr lang="en-US" altLang="ja-JP" sz="800" dirty="0">
                <a:latin typeface="Meiryo UI" panose="020B0604030504040204" pitchFamily="50" charset="-128"/>
                <a:ea typeface="Meiryo UI" panose="020B0604030504040204" pitchFamily="50" charset="-128"/>
              </a:endParaRPr>
            </a:p>
          </p:txBody>
        </p:sp>
        <p:sp>
          <p:nvSpPr>
            <p:cNvPr id="210" name="正方形/長方形 209"/>
            <p:cNvSpPr/>
            <p:nvPr/>
          </p:nvSpPr>
          <p:spPr>
            <a:xfrm>
              <a:off x="3148857" y="4342866"/>
              <a:ext cx="180000" cy="18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11" name="正方形/長方形 210"/>
            <p:cNvSpPr/>
            <p:nvPr/>
          </p:nvSpPr>
          <p:spPr>
            <a:xfrm>
              <a:off x="5513984" y="4342866"/>
              <a:ext cx="180000" cy="180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12" name="右矢印 211"/>
            <p:cNvSpPr/>
            <p:nvPr/>
          </p:nvSpPr>
          <p:spPr>
            <a:xfrm>
              <a:off x="3325867" y="4361756"/>
              <a:ext cx="2160000" cy="144000"/>
            </a:xfrm>
            <a:prstGeom prst="rightArrow">
              <a:avLst>
                <a:gd name="adj1" fmla="val 50000"/>
                <a:gd name="adj2" fmla="val 1459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13" name="正方形/長方形 212"/>
            <p:cNvSpPr/>
            <p:nvPr/>
          </p:nvSpPr>
          <p:spPr>
            <a:xfrm>
              <a:off x="2501863" y="4530780"/>
              <a:ext cx="1459966"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国際出願</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旧軽減制度</a:t>
              </a:r>
              <a:r>
                <a:rPr lang="ja-JP" altLang="en-US" sz="800" dirty="0">
                  <a:latin typeface="Meiryo UI" panose="020B0604030504040204" pitchFamily="50" charset="-128"/>
                  <a:ea typeface="Meiryo UI" panose="020B0604030504040204" pitchFamily="50" charset="-128"/>
                </a:rPr>
                <a:t>対象）</a:t>
              </a:r>
              <a:endParaRPr lang="en-US" altLang="ja-JP" sz="800" dirty="0">
                <a:latin typeface="Meiryo UI" panose="020B0604030504040204" pitchFamily="50" charset="-128"/>
                <a:ea typeface="Meiryo UI" panose="020B0604030504040204" pitchFamily="50" charset="-128"/>
              </a:endParaRPr>
            </a:p>
          </p:txBody>
        </p:sp>
        <p:sp>
          <p:nvSpPr>
            <p:cNvPr id="214" name="正方形/長方形 213"/>
            <p:cNvSpPr/>
            <p:nvPr/>
          </p:nvSpPr>
          <p:spPr>
            <a:xfrm>
              <a:off x="4764610" y="4546589"/>
              <a:ext cx="1696546" cy="338554"/>
            </a:xfrm>
            <a:prstGeom prst="rect">
              <a:avLst/>
            </a:prstGeom>
          </p:spPr>
          <p:txBody>
            <a:bodyPr wrap="square">
              <a:spAutoFit/>
            </a:bodyPr>
            <a:lstStyle/>
            <a:p>
              <a:pPr algn="ctr"/>
              <a:r>
                <a:rPr lang="ja-JP" altLang="en-US" sz="800" dirty="0">
                  <a:latin typeface="Meiryo UI" panose="020B0604030504040204" pitchFamily="50" charset="-128"/>
                  <a:ea typeface="Meiryo UI" panose="020B0604030504040204" pitchFamily="50" charset="-128"/>
                </a:rPr>
                <a:t>予備審査請求</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a:t>
              </a:r>
              <a:r>
                <a:rPr lang="ja-JP" altLang="en-US" sz="800" b="1" dirty="0">
                  <a:solidFill>
                    <a:srgbClr val="0070C0"/>
                  </a:solidFill>
                  <a:latin typeface="Meiryo UI" panose="020B0604030504040204" pitchFamily="50" charset="-128"/>
                  <a:ea typeface="Meiryo UI" panose="020B0604030504040204" pitchFamily="50" charset="-128"/>
                </a:rPr>
                <a:t>旧軽減制度</a:t>
              </a:r>
              <a:r>
                <a:rPr lang="ja-JP" altLang="en-US" sz="800" dirty="0">
                  <a:latin typeface="Meiryo UI" panose="020B0604030504040204" pitchFamily="50" charset="-128"/>
                  <a:ea typeface="Meiryo UI" panose="020B0604030504040204" pitchFamily="50" charset="-128"/>
                </a:rPr>
                <a:t>対象）</a:t>
              </a:r>
              <a:endParaRPr lang="en-US" altLang="ja-JP" sz="800" dirty="0">
                <a:latin typeface="Meiryo UI" panose="020B0604030504040204" pitchFamily="50" charset="-128"/>
                <a:ea typeface="Meiryo UI" panose="020B0604030504040204" pitchFamily="50" charset="-128"/>
              </a:endParaRPr>
            </a:p>
          </p:txBody>
        </p:sp>
      </p:grpSp>
      <p:sp>
        <p:nvSpPr>
          <p:cNvPr id="215" name="正方形/長方形 214"/>
          <p:cNvSpPr/>
          <p:nvPr/>
        </p:nvSpPr>
        <p:spPr>
          <a:xfrm>
            <a:off x="1143926" y="5518499"/>
            <a:ext cx="1237839" cy="253916"/>
          </a:xfrm>
          <a:prstGeom prst="rect">
            <a:avLst/>
          </a:prstGeom>
          <a:solidFill>
            <a:schemeClr val="accent1">
              <a:lumMod val="20000"/>
              <a:lumOff val="80000"/>
            </a:schemeClr>
          </a:solidFill>
        </p:spPr>
        <p:txBody>
          <a:bodyPr wrap="none">
            <a:spAutoFit/>
          </a:bodyPr>
          <a:lstStyle/>
          <a:p>
            <a:r>
              <a:rPr lang="ja-JP" altLang="en-US" sz="1050" u="sng" dirty="0">
                <a:latin typeface="Meiryo UI" panose="020B0604030504040204" pitchFamily="50" charset="-128"/>
                <a:ea typeface="Meiryo UI" panose="020B0604030504040204" pitchFamily="50" charset="-128"/>
              </a:rPr>
              <a:t>出願日基準で判断</a:t>
            </a:r>
            <a:endParaRPr lang="ja-JP" altLang="en-US" sz="1050" dirty="0"/>
          </a:p>
        </p:txBody>
      </p:sp>
      <p:grpSp>
        <p:nvGrpSpPr>
          <p:cNvPr id="216" name="グループ化 215"/>
          <p:cNvGrpSpPr/>
          <p:nvPr/>
        </p:nvGrpSpPr>
        <p:grpSpPr>
          <a:xfrm>
            <a:off x="624215" y="6899797"/>
            <a:ext cx="5724198" cy="461665"/>
            <a:chOff x="624215" y="3033909"/>
            <a:chExt cx="5724198" cy="461665"/>
          </a:xfrm>
        </p:grpSpPr>
        <p:sp>
          <p:nvSpPr>
            <p:cNvPr id="217" name="正方形/長方形 216"/>
            <p:cNvSpPr/>
            <p:nvPr/>
          </p:nvSpPr>
          <p:spPr>
            <a:xfrm>
              <a:off x="694776" y="3033909"/>
              <a:ext cx="5653637" cy="461665"/>
            </a:xfrm>
            <a:prstGeom prst="rect">
              <a:avLst/>
            </a:prstGeom>
          </p:spPr>
          <p:txBody>
            <a:bodyPr wrap="square">
              <a:spAutoFit/>
            </a:bodyPr>
            <a:lstStyle/>
            <a:p>
              <a:r>
                <a:rPr lang="ja-JP" altLang="en-US" sz="800" dirty="0">
                  <a:solidFill>
                    <a:srgbClr val="000000"/>
                  </a:solidFill>
                  <a:latin typeface="Meiryo UI" panose="020B0604030504040204" pitchFamily="50" charset="-128"/>
                  <a:ea typeface="Meiryo UI" panose="020B0604030504040204" pitchFamily="50" charset="-128"/>
                </a:rPr>
                <a:t>施行日以降に国際出願をした場合には、本パンフレットに記載されている軽減制度（</a:t>
              </a:r>
              <a:r>
                <a:rPr lang="ja-JP" altLang="en-US" sz="800" b="1" dirty="0">
                  <a:solidFill>
                    <a:srgbClr val="FF0000"/>
                  </a:solidFill>
                  <a:latin typeface="Meiryo UI" panose="020B0604030504040204" pitchFamily="50" charset="-128"/>
                  <a:ea typeface="Meiryo UI" panose="020B0604030504040204" pitchFamily="50" charset="-128"/>
                </a:rPr>
                <a:t>新軽減制度</a:t>
              </a:r>
              <a:r>
                <a:rPr lang="ja-JP" altLang="en-US" sz="800" dirty="0">
                  <a:solidFill>
                    <a:srgbClr val="000000"/>
                  </a:solidFill>
                  <a:latin typeface="Meiryo UI" panose="020B0604030504040204" pitchFamily="50" charset="-128"/>
                  <a:ea typeface="Meiryo UI" panose="020B0604030504040204" pitchFamily="50" charset="-128"/>
                </a:rPr>
                <a:t>）に基づき、国際出願に係る手数料（送付手数料・調査手数料）、予備審査請求に係る手数料（</a:t>
              </a:r>
              <a:r>
                <a:rPr lang="zh-TW" altLang="en-US" sz="800" dirty="0">
                  <a:solidFill>
                    <a:srgbClr val="000000"/>
                  </a:solidFill>
                  <a:latin typeface="Meiryo UI" panose="020B0604030504040204" pitchFamily="50" charset="-128"/>
                  <a:ea typeface="Meiryo UI" panose="020B0604030504040204" pitchFamily="50" charset="-128"/>
                </a:rPr>
                <a:t>予備審査手数料</a:t>
              </a:r>
              <a:r>
                <a:rPr lang="ja-JP" altLang="en-US" sz="800" dirty="0">
                  <a:solidFill>
                    <a:srgbClr val="000000"/>
                  </a:solidFill>
                  <a:latin typeface="Meiryo UI" panose="020B0604030504040204" pitchFamily="50" charset="-128"/>
                  <a:ea typeface="Meiryo UI" panose="020B0604030504040204" pitchFamily="50" charset="-128"/>
                </a:rPr>
                <a:t>）に関する軽減の適用が判断されます。軽減申請手続は、本パンフレットに記載されている軽減制度（</a:t>
              </a:r>
              <a:r>
                <a:rPr lang="ja-JP" altLang="en-US" sz="800" b="1" dirty="0">
                  <a:solidFill>
                    <a:srgbClr val="FF0000"/>
                  </a:solidFill>
                  <a:latin typeface="Meiryo UI" panose="020B0604030504040204" pitchFamily="50" charset="-128"/>
                  <a:ea typeface="Meiryo UI" panose="020B0604030504040204" pitchFamily="50" charset="-128"/>
                </a:rPr>
                <a:t>新軽減制度</a:t>
              </a:r>
              <a:r>
                <a:rPr lang="ja-JP" altLang="en-US" sz="800" dirty="0">
                  <a:solidFill>
                    <a:srgbClr val="000000"/>
                  </a:solidFill>
                  <a:latin typeface="Meiryo UI" panose="020B0604030504040204" pitchFamily="50" charset="-128"/>
                  <a:ea typeface="Meiryo UI" panose="020B0604030504040204" pitchFamily="50" charset="-128"/>
                </a:rPr>
                <a:t>）の申請手続に基づき、行うことになります。</a:t>
              </a:r>
            </a:p>
          </p:txBody>
        </p:sp>
        <p:sp>
          <p:nvSpPr>
            <p:cNvPr id="218" name="ホームベース 217"/>
            <p:cNvSpPr/>
            <p:nvPr/>
          </p:nvSpPr>
          <p:spPr>
            <a:xfrm>
              <a:off x="624215" y="3080277"/>
              <a:ext cx="122836" cy="10993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219" name="グループ化 218"/>
          <p:cNvGrpSpPr/>
          <p:nvPr/>
        </p:nvGrpSpPr>
        <p:grpSpPr>
          <a:xfrm>
            <a:off x="624215" y="7432896"/>
            <a:ext cx="5724198" cy="1077218"/>
            <a:chOff x="624215" y="3033909"/>
            <a:chExt cx="5724198" cy="1077218"/>
          </a:xfrm>
        </p:grpSpPr>
        <p:sp>
          <p:nvSpPr>
            <p:cNvPr id="220" name="正方形/長方形 219"/>
            <p:cNvSpPr/>
            <p:nvPr/>
          </p:nvSpPr>
          <p:spPr>
            <a:xfrm>
              <a:off x="694776" y="3033909"/>
              <a:ext cx="5653637" cy="1077218"/>
            </a:xfrm>
            <a:prstGeom prst="rect">
              <a:avLst/>
            </a:prstGeom>
          </p:spPr>
          <p:txBody>
            <a:bodyPr wrap="square">
              <a:spAutoFit/>
            </a:bodyPr>
            <a:lstStyle/>
            <a:p>
              <a:r>
                <a:rPr lang="ja-JP" altLang="en-US" sz="800" dirty="0">
                  <a:solidFill>
                    <a:srgbClr val="000000"/>
                  </a:solidFill>
                  <a:latin typeface="Meiryo UI" panose="020B0604030504040204" pitchFamily="50" charset="-128"/>
                  <a:ea typeface="Meiryo UI" panose="020B0604030504040204" pitchFamily="50" charset="-128"/>
                </a:rPr>
                <a:t>施行日より前に国際出願した場合には、施行日よりも前に存在している軽減制度（</a:t>
              </a:r>
              <a:r>
                <a:rPr lang="ja-JP" altLang="en-US" sz="800" b="1" dirty="0">
                  <a:solidFill>
                    <a:srgbClr val="0070C0"/>
                  </a:solidFill>
                  <a:latin typeface="Meiryo UI" panose="020B0604030504040204" pitchFamily="50" charset="-128"/>
                  <a:ea typeface="Meiryo UI" panose="020B0604030504040204" pitchFamily="50" charset="-128"/>
                </a:rPr>
                <a:t>旧軽減制度</a:t>
              </a:r>
              <a:r>
                <a:rPr lang="ja-JP" altLang="en-US" sz="800" dirty="0">
                  <a:solidFill>
                    <a:srgbClr val="000000"/>
                  </a:solidFill>
                  <a:latin typeface="Meiryo UI" panose="020B0604030504040204" pitchFamily="50" charset="-128"/>
                  <a:ea typeface="Meiryo UI" panose="020B0604030504040204" pitchFamily="50" charset="-128"/>
                </a:rPr>
                <a:t>）に基づき、国際出願に係る手数料（送付手数料・調査手数料）、予備審査請求に係る手数料（</a:t>
              </a:r>
              <a:r>
                <a:rPr lang="zh-TW" altLang="en-US" sz="800" dirty="0">
                  <a:solidFill>
                    <a:srgbClr val="000000"/>
                  </a:solidFill>
                  <a:latin typeface="Meiryo UI" panose="020B0604030504040204" pitchFamily="50" charset="-128"/>
                  <a:ea typeface="Meiryo UI" panose="020B0604030504040204" pitchFamily="50" charset="-128"/>
                </a:rPr>
                <a:t>予備審査手数料</a:t>
              </a:r>
              <a:r>
                <a:rPr lang="ja-JP" altLang="en-US" sz="800" dirty="0">
                  <a:solidFill>
                    <a:srgbClr val="000000"/>
                  </a:solidFill>
                  <a:latin typeface="Meiryo UI" panose="020B0604030504040204" pitchFamily="50" charset="-128"/>
                  <a:ea typeface="Meiryo UI" panose="020B0604030504040204" pitchFamily="50" charset="-128"/>
                </a:rPr>
                <a:t>）に関する軽減の適用が判断されます。よって、施行日より前に国際出願した場合であって、施行日後に行う予備審査請求に係る軽減申請手続も、施行日よりも前に存在している軽減制度（</a:t>
              </a:r>
              <a:r>
                <a:rPr lang="ja-JP" altLang="en-US" sz="800" b="1" dirty="0">
                  <a:solidFill>
                    <a:srgbClr val="0070C0"/>
                  </a:solidFill>
                  <a:latin typeface="Meiryo UI" panose="020B0604030504040204" pitchFamily="50" charset="-128"/>
                  <a:ea typeface="Meiryo UI" panose="020B0604030504040204" pitchFamily="50" charset="-128"/>
                </a:rPr>
                <a:t>旧軽減制度</a:t>
              </a:r>
              <a:r>
                <a:rPr lang="ja-JP" altLang="en-US" sz="800" dirty="0">
                  <a:solidFill>
                    <a:srgbClr val="000000"/>
                  </a:solidFill>
                  <a:latin typeface="Meiryo UI" panose="020B0604030504040204" pitchFamily="50" charset="-128"/>
                  <a:ea typeface="Meiryo UI" panose="020B0604030504040204" pitchFamily="50" charset="-128"/>
                </a:rPr>
                <a:t>）の申請手続に基づき、行うことになります。</a:t>
              </a:r>
              <a:endParaRPr lang="en-US" altLang="ja-JP" sz="800" dirty="0">
                <a:solidFill>
                  <a:srgbClr val="000000"/>
                </a:solidFill>
                <a:latin typeface="Meiryo UI" panose="020B0604030504040204" pitchFamily="50" charset="-128"/>
                <a:ea typeface="Meiryo UI" panose="020B0604030504040204" pitchFamily="50" charset="-128"/>
              </a:endParaRPr>
            </a:p>
            <a:p>
              <a:r>
                <a:rPr lang="ja-JP" altLang="en-US" sz="800" dirty="0">
                  <a:solidFill>
                    <a:srgbClr val="000000"/>
                  </a:solidFill>
                  <a:latin typeface="Meiryo UI" panose="020B0604030504040204" pitchFamily="50" charset="-128"/>
                  <a:ea typeface="Meiryo UI" panose="020B0604030504040204" pitchFamily="50" charset="-128"/>
                </a:rPr>
                <a:t>例えば、以下の手続が</a:t>
              </a:r>
              <a:r>
                <a:rPr lang="ja-JP" altLang="en-US" sz="800" b="1" dirty="0">
                  <a:solidFill>
                    <a:srgbClr val="FF0000"/>
                  </a:solidFill>
                  <a:latin typeface="Meiryo UI" panose="020B0604030504040204" pitchFamily="50" charset="-128"/>
                  <a:ea typeface="Meiryo UI" panose="020B0604030504040204" pitchFamily="50" charset="-128"/>
                </a:rPr>
                <a:t>新軽減制度</a:t>
              </a:r>
              <a:r>
                <a:rPr lang="ja-JP" altLang="en-US" sz="800" dirty="0">
                  <a:solidFill>
                    <a:srgbClr val="000000"/>
                  </a:solidFill>
                  <a:latin typeface="Meiryo UI" panose="020B0604030504040204" pitchFamily="50" charset="-128"/>
                  <a:ea typeface="Meiryo UI" panose="020B0604030504040204" pitchFamily="50" charset="-128"/>
                </a:rPr>
                <a:t>と異なる点です。</a:t>
              </a:r>
              <a:endParaRPr lang="en-US" altLang="ja-JP" sz="8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800" dirty="0">
                  <a:solidFill>
                    <a:srgbClr val="000000"/>
                  </a:solidFill>
                  <a:latin typeface="Meiryo UI" panose="020B0604030504040204" pitchFamily="50" charset="-128"/>
                  <a:ea typeface="Meiryo UI" panose="020B0604030504040204" pitchFamily="50" charset="-128"/>
                </a:rPr>
                <a:t>オンライン手続における軽減申請について、軽減申請書のイメージデータの提出とは別に、紙の軽減申請書と証明書の提出が必要になります。</a:t>
              </a:r>
              <a:endParaRPr lang="en-US" altLang="ja-JP" sz="800" dirty="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800" dirty="0">
                  <a:solidFill>
                    <a:srgbClr val="000000"/>
                  </a:solidFill>
                  <a:latin typeface="Meiryo UI" panose="020B0604030504040204" pitchFamily="50" charset="-128"/>
                  <a:ea typeface="Meiryo UI" panose="020B0604030504040204" pitchFamily="50" charset="-128"/>
                </a:rPr>
                <a:t>書面手続における軽減申請について、証明書の提出が必要となります。</a:t>
              </a:r>
              <a:endParaRPr lang="en-US" altLang="ja-JP" sz="800" dirty="0">
                <a:solidFill>
                  <a:srgbClr val="000000"/>
                </a:solidFill>
                <a:latin typeface="Meiryo UI" panose="020B0604030504040204" pitchFamily="50" charset="-128"/>
                <a:ea typeface="Meiryo UI" panose="020B0604030504040204" pitchFamily="50" charset="-128"/>
              </a:endParaRPr>
            </a:p>
          </p:txBody>
        </p:sp>
        <p:sp>
          <p:nvSpPr>
            <p:cNvPr id="221" name="ホームベース 220"/>
            <p:cNvSpPr/>
            <p:nvPr/>
          </p:nvSpPr>
          <p:spPr>
            <a:xfrm>
              <a:off x="624215" y="3080277"/>
              <a:ext cx="122836" cy="10993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grpSp>
        <p:nvGrpSpPr>
          <p:cNvPr id="70" name="グループ化 69"/>
          <p:cNvGrpSpPr/>
          <p:nvPr/>
        </p:nvGrpSpPr>
        <p:grpSpPr>
          <a:xfrm>
            <a:off x="624215" y="8554180"/>
            <a:ext cx="5868866" cy="338554"/>
            <a:chOff x="624215" y="3033909"/>
            <a:chExt cx="5868866" cy="338554"/>
          </a:xfrm>
        </p:grpSpPr>
        <p:sp>
          <p:nvSpPr>
            <p:cNvPr id="71" name="正方形/長方形 70"/>
            <p:cNvSpPr/>
            <p:nvPr/>
          </p:nvSpPr>
          <p:spPr>
            <a:xfrm>
              <a:off x="694776" y="3033909"/>
              <a:ext cx="5798305" cy="338554"/>
            </a:xfrm>
            <a:prstGeom prst="rect">
              <a:avLst/>
            </a:prstGeom>
          </p:spPr>
          <p:txBody>
            <a:bodyPr wrap="square">
              <a:spAutoFit/>
            </a:bodyPr>
            <a:lstStyle/>
            <a:p>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国際出願促進交付金交付要綱</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の適用関係については、特許庁ホームページをご参照ください。（「国際出願　交付金」で検索ください。）</a:t>
              </a:r>
            </a:p>
          </p:txBody>
        </p:sp>
        <p:sp>
          <p:nvSpPr>
            <p:cNvPr id="72" name="ホームベース 71"/>
            <p:cNvSpPr/>
            <p:nvPr/>
          </p:nvSpPr>
          <p:spPr>
            <a:xfrm>
              <a:off x="624215" y="3080277"/>
              <a:ext cx="122836" cy="109932"/>
            </a:xfrm>
            <a:prstGeom prst="homePlate">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bg1"/>
                </a:solidFill>
              </a:endParaRPr>
            </a:p>
          </p:txBody>
        </p:sp>
      </p:grpSp>
    </p:spTree>
    <p:extLst>
      <p:ext uri="{BB962C8B-B14F-4D97-AF65-F5344CB8AC3E}">
        <p14:creationId xmlns:p14="http://schemas.microsoft.com/office/powerpoint/2010/main" val="41325796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2679</TotalTime>
  <Words>3566</Words>
  <Application>Microsoft Office PowerPoint</Application>
  <PresentationFormat>A4 210 x 297 mm</PresentationFormat>
  <Paragraphs>638</Paragraphs>
  <Slides>8</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Meiryo UI</vt:lpstr>
      <vt:lpstr>メイリオ</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岐阜県発明協会</dc:creator>
  <cp:lastModifiedBy>sobajima@jiiigifu.jp</cp:lastModifiedBy>
  <cp:revision>201</cp:revision>
  <cp:lastPrinted>2019-03-05T00:08:46Z</cp:lastPrinted>
  <dcterms:created xsi:type="dcterms:W3CDTF">2018-11-27T06:07:55Z</dcterms:created>
  <dcterms:modified xsi:type="dcterms:W3CDTF">2019-03-05T00:11:04Z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b85ecb2-a6cb-4b76-bcbd-1c2ea4df0cd9_Enabled">
    <vt:lpwstr>False</vt:lpwstr>
  </property>
  <property fmtid="{D5CDD505-2E9C-101B-9397-08002B2CF9AE}" pid="3" name="MSIP_Label_1b85ecb2-a6cb-4b76-bcbd-1c2ea4df0cd9_SiteId">
    <vt:lpwstr>6f15ba8c-27c6-44f1-98fb-38c43daa773c</vt:lpwstr>
  </property>
  <property fmtid="{D5CDD505-2E9C-101B-9397-08002B2CF9AE}" pid="4" name="MSIP_Label_1b85ecb2-a6cb-4b76-bcbd-1c2ea4df0cd9_Ref">
    <vt:lpwstr>https://api.informationprotection.azure.com/api/6f15ba8c-27c6-44f1-98fb-38c43daa773c</vt:lpwstr>
  </property>
  <property fmtid="{D5CDD505-2E9C-101B-9397-08002B2CF9AE}" pid="5" name="MSIP_Label_1b85ecb2-a6cb-4b76-bcbd-1c2ea4df0cd9_Owner">
    <vt:lpwstr>nakajima-kazuhiro@inpit.go.jp</vt:lpwstr>
  </property>
  <property fmtid="{D5CDD505-2E9C-101B-9397-08002B2CF9AE}" pid="6" name="MSIP_Label_1b85ecb2-a6cb-4b76-bcbd-1c2ea4df0cd9_SetDate">
    <vt:lpwstr>2019-03-04T11:25:21.2013573+09:00</vt:lpwstr>
  </property>
  <property fmtid="{D5CDD505-2E9C-101B-9397-08002B2CF9AE}" pid="7" name="MSIP_Label_1b85ecb2-a6cb-4b76-bcbd-1c2ea4df0cd9_Name">
    <vt:lpwstr>暗号化ラベル</vt:lpwstr>
  </property>
  <property fmtid="{D5CDD505-2E9C-101B-9397-08002B2CF9AE}" pid="8" name="MSIP_Label_1b85ecb2-a6cb-4b76-bcbd-1c2ea4df0cd9_Application">
    <vt:lpwstr>Microsoft Azure Information Protection</vt:lpwstr>
  </property>
  <property fmtid="{D5CDD505-2E9C-101B-9397-08002B2CF9AE}" pid="9" name="MSIP_Label_1b85ecb2-a6cb-4b76-bcbd-1c2ea4df0cd9_Extended_MSFT_Method">
    <vt:lpwstr>Automatic</vt:lpwstr>
  </property>
  <property fmtid="{D5CDD505-2E9C-101B-9397-08002B2CF9AE}" pid="10" name="Sensitivity">
    <vt:lpwstr/>
  </property>
</Properties>
</file>