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notesMasterIdLst>
    <p:notesMasterId r:id="rId4"/>
  </p:notesMasterIdLst>
  <p:sldIdLst>
    <p:sldId id="273" r:id="rId2"/>
    <p:sldId id="272" r:id="rId3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8ca1d32683dde5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BEE6FA"/>
    <a:srgbClr val="1F1F70"/>
    <a:srgbClr val="852F3B"/>
    <a:srgbClr val="C91730"/>
    <a:srgbClr val="531D25"/>
    <a:srgbClr val="C16C5B"/>
    <a:srgbClr val="D1A44B"/>
    <a:srgbClr val="F6A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15593-B73D-49BB-B6C8-13700C488523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162A2-66D0-4D46-BB0C-CB4A12FC5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16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318" y="3471181"/>
            <a:ext cx="4892359" cy="3976888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318" y="7448068"/>
            <a:ext cx="4892359" cy="1342978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5836230" y="2934873"/>
            <a:ext cx="1544371" cy="189041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3742451" y="5173026"/>
            <a:ext cx="6017528" cy="18904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67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7735045"/>
            <a:ext cx="5309303" cy="883560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6318" y="1069181"/>
            <a:ext cx="5309303" cy="534590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716317" y="8618605"/>
            <a:ext cx="5309303" cy="769711"/>
          </a:xfrm>
        </p:spPr>
        <p:txBody>
          <a:bodyPr>
            <a:normAutofit/>
          </a:bodyPr>
          <a:lstStyle>
            <a:lvl1pPr marL="0" indent="0">
              <a:buNone/>
              <a:defRPr sz="992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71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1445375"/>
            <a:ext cx="5309303" cy="2638998"/>
          </a:xfrm>
        </p:spPr>
        <p:txBody>
          <a:bodyPr/>
          <a:lstStyle>
            <a:lvl1pPr>
              <a:defRPr sz="29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318" y="5437926"/>
            <a:ext cx="5309303" cy="3955031"/>
          </a:xfrm>
        </p:spPr>
        <p:txBody>
          <a:bodyPr anchor="ctr">
            <a:normAutofit/>
          </a:bodyPr>
          <a:lstStyle>
            <a:lvl1pPr marL="0" indent="0">
              <a:buNone/>
              <a:defRPr sz="1488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90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535254" y="1016003"/>
            <a:ext cx="497357" cy="1110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14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5844543" y="4521636"/>
            <a:ext cx="511802" cy="1110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14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608" y="1445374"/>
            <a:ext cx="5093013" cy="4493397"/>
          </a:xfrm>
        </p:spPr>
        <p:txBody>
          <a:bodyPr anchor="ctr"/>
          <a:lstStyle>
            <a:lvl1pPr>
              <a:defRPr sz="29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146913" y="5938771"/>
            <a:ext cx="4667870" cy="519332"/>
          </a:xfrm>
        </p:spPr>
        <p:txBody>
          <a:bodyPr>
            <a:normAutofit/>
          </a:bodyPr>
          <a:lstStyle>
            <a:lvl1pPr marL="0" indent="0">
              <a:buNone/>
              <a:defRPr lang="en-US" sz="1157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317" y="7796412"/>
            <a:ext cx="5244544" cy="1575583"/>
          </a:xfrm>
        </p:spPr>
        <p:txBody>
          <a:bodyPr anchor="ctr">
            <a:normAutofit/>
          </a:bodyPr>
          <a:lstStyle>
            <a:lvl1pPr marL="0" indent="0">
              <a:buNone/>
              <a:defRPr sz="1488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708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3207544"/>
            <a:ext cx="5309303" cy="3266943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318" y="7833972"/>
            <a:ext cx="5309303" cy="1551063"/>
          </a:xfrm>
        </p:spPr>
        <p:txBody>
          <a:bodyPr anchor="t"/>
          <a:lstStyle>
            <a:lvl1pPr marL="0" indent="0" algn="l">
              <a:buNone/>
              <a:defRPr sz="1653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20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1445375"/>
            <a:ext cx="5310616" cy="1106698"/>
          </a:xfrm>
        </p:spPr>
        <p:txBody>
          <a:bodyPr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317" y="3880732"/>
            <a:ext cx="1912598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716317" y="4906516"/>
            <a:ext cx="1912598" cy="4503043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15544" y="3880732"/>
            <a:ext cx="1917133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17906" y="4906516"/>
            <a:ext cx="1917133" cy="4503043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26225" y="3880732"/>
            <a:ext cx="1917133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4928120" y="4906516"/>
            <a:ext cx="1915238" cy="4503043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23707" y="3880734"/>
            <a:ext cx="0" cy="552882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36010" y="3880734"/>
            <a:ext cx="0" cy="552882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298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7" y="1445375"/>
            <a:ext cx="5245856" cy="1106698"/>
          </a:xfrm>
        </p:spPr>
        <p:txBody>
          <a:bodyPr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317" y="6516107"/>
            <a:ext cx="1912598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42490" y="3880732"/>
            <a:ext cx="1665992" cy="225644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716316" y="7541888"/>
            <a:ext cx="1912598" cy="1851067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20100" y="6516105"/>
            <a:ext cx="1917133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37550" y="3880732"/>
            <a:ext cx="1665992" cy="225644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20100" y="7558492"/>
            <a:ext cx="1917133" cy="1851067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26225" y="6516107"/>
            <a:ext cx="1917133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050234" y="3880732"/>
            <a:ext cx="1665992" cy="225644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926225" y="7541888"/>
            <a:ext cx="1917133" cy="1851067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719978" y="3880734"/>
            <a:ext cx="0" cy="552882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36010" y="3880734"/>
            <a:ext cx="0" cy="552882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520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00805" y="9958930"/>
            <a:ext cx="818964" cy="356486"/>
          </a:xfrm>
        </p:spPr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06" y="9958930"/>
            <a:ext cx="3191032" cy="35648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513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13" y="0"/>
            <a:ext cx="7540181" cy="10696175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342986" y="626987"/>
            <a:ext cx="3811721" cy="94378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-1121222" y="3970712"/>
            <a:ext cx="9347920" cy="2750393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7559675" cy="10691813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5036" y="2257160"/>
            <a:ext cx="920584" cy="7127877"/>
          </a:xfrm>
        </p:spPr>
        <p:txBody>
          <a:bodyPr vert="eaVert" anchor="ctr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6564" y="2257160"/>
            <a:ext cx="3651640" cy="7127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236" y="9923989"/>
            <a:ext cx="3191032" cy="35648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986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86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29" y="1445373"/>
            <a:ext cx="5244543" cy="1106699"/>
          </a:xfrm>
        </p:spPr>
        <p:txBody>
          <a:bodyPr anchor="ctr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21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9" y="3519643"/>
            <a:ext cx="2555170" cy="4708800"/>
          </a:xfrm>
        </p:spPr>
        <p:txBody>
          <a:bodyPr anchor="ctr"/>
          <a:lstStyle>
            <a:lvl1pPr algn="l">
              <a:defRPr sz="2645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2278" y="3519643"/>
            <a:ext cx="2548427" cy="4708800"/>
          </a:xfrm>
        </p:spPr>
        <p:txBody>
          <a:bodyPr anchor="ctr"/>
          <a:lstStyle>
            <a:lvl1pPr marL="0" indent="0" algn="l">
              <a:buNone/>
              <a:defRPr sz="1653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87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6317" y="3880733"/>
            <a:ext cx="3006823" cy="550430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6536" y="3880737"/>
            <a:ext cx="3006823" cy="550430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4789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193" y="3880732"/>
            <a:ext cx="3003947" cy="1183754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317" y="5064487"/>
            <a:ext cx="3006823" cy="432055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6536" y="3880733"/>
            <a:ext cx="3006822" cy="1179615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6536" y="5060348"/>
            <a:ext cx="3006823" cy="432469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7177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41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33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7" y="2257161"/>
            <a:ext cx="2242596" cy="2331663"/>
          </a:xfrm>
        </p:spPr>
        <p:txBody>
          <a:bodyPr anchor="b"/>
          <a:lstStyle>
            <a:lvl1pPr algn="l"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7297" y="2257161"/>
            <a:ext cx="3003408" cy="7127875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716319" y="4812478"/>
            <a:ext cx="2242595" cy="4573722"/>
          </a:xfrm>
        </p:spPr>
        <p:txBody>
          <a:bodyPr/>
          <a:lstStyle>
            <a:lvl1pPr marL="0" indent="0">
              <a:buNone/>
              <a:defRPr sz="1157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763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2153625"/>
            <a:ext cx="2469534" cy="2455170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4599" y="2059164"/>
            <a:ext cx="2307505" cy="657348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318" y="4811316"/>
            <a:ext cx="2469534" cy="3821333"/>
          </a:xfrm>
        </p:spPr>
        <p:txBody>
          <a:bodyPr>
            <a:normAutofit/>
          </a:bodyPr>
          <a:lstStyle>
            <a:lvl1pPr marL="0" indent="0">
              <a:buNone/>
              <a:defRPr sz="1157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64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716317" y="1445374"/>
            <a:ext cx="5245856" cy="110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616" y="3880732"/>
            <a:ext cx="5245856" cy="5504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62066" y="9923989"/>
            <a:ext cx="818964" cy="3564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44" b="1" i="0">
                <a:solidFill>
                  <a:schemeClr val="accent1"/>
                </a:solidFill>
              </a:defRPr>
            </a:lvl1pPr>
          </a:lstStyle>
          <a:p>
            <a:fld id="{089DC4DC-AF54-4368-AE6A-2E6D71B68A52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472" y="9923987"/>
            <a:ext cx="3191032" cy="356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44" b="1" i="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6" name="Rectangle 25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>
                <a:solidFill>
                  <a:schemeClr val="bg1"/>
                </a:solidFill>
              </a:defRPr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79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  <p:sldLayoutId id="2147483981" r:id="rId18"/>
  </p:sldLayoutIdLst>
  <p:txStyles>
    <p:titleStyle>
      <a:lvl1pPr algn="l" defTabSz="377967" rtl="0" eaLnBrk="1" latinLnBrk="0" hangingPunct="1">
        <a:spcBef>
          <a:spcPct val="0"/>
        </a:spcBef>
        <a:buNone/>
        <a:defRPr kumimoji="1" sz="2645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88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66951" indent="-23434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93731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15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2051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4729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0013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75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6751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34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A357738-9F7C-428E-8E39-01C186439CB5}"/>
              </a:ext>
            </a:extLst>
          </p:cNvPr>
          <p:cNvSpPr txBox="1"/>
          <p:nvPr/>
        </p:nvSpPr>
        <p:spPr>
          <a:xfrm>
            <a:off x="1588194" y="229930"/>
            <a:ext cx="4655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0000FF"/>
                </a:solidFill>
              </a:rPr>
              <a:t>知的財産学習会（最上地区）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5D767A-93F1-4489-803D-3BFB9024FD2B}"/>
              </a:ext>
            </a:extLst>
          </p:cNvPr>
          <p:cNvSpPr txBox="1"/>
          <p:nvPr/>
        </p:nvSpPr>
        <p:spPr>
          <a:xfrm>
            <a:off x="480001" y="5961595"/>
            <a:ext cx="6927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参加対象　：商工会議所・商工会経営指導員、県市町村職員、団体職員等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630EC1-95C7-4EE7-BB0B-56B32F7D609F}"/>
              </a:ext>
            </a:extLst>
          </p:cNvPr>
          <p:cNvSpPr txBox="1"/>
          <p:nvPr/>
        </p:nvSpPr>
        <p:spPr>
          <a:xfrm>
            <a:off x="752709" y="4522499"/>
            <a:ext cx="605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日　時　：令和３年９月２２日（水）</a:t>
            </a:r>
            <a:endParaRPr kumimoji="1" lang="en-US" altLang="ja-JP" b="1" dirty="0"/>
          </a:p>
          <a:p>
            <a:r>
              <a:rPr kumimoji="1" lang="ja-JP" altLang="en-US" b="1" dirty="0"/>
              <a:t>　　　　　１０：３０～１２：００</a:t>
            </a:r>
            <a:endParaRPr kumimoji="1" lang="en-US" altLang="ja-JP" b="1" dirty="0"/>
          </a:p>
          <a:p>
            <a:endParaRPr kumimoji="1" lang="en-US" altLang="ja-JP" b="1" dirty="0"/>
          </a:p>
          <a:p>
            <a:r>
              <a:rPr kumimoji="1" lang="ja-JP" altLang="en-US" b="1" dirty="0"/>
              <a:t>場　所　：最上広域交流センターゆめりあ</a:t>
            </a:r>
            <a:endParaRPr kumimoji="1" lang="en-US" altLang="ja-JP" b="1" dirty="0"/>
          </a:p>
          <a:p>
            <a:r>
              <a:rPr kumimoji="1" lang="ja-JP" altLang="en-US" b="1" dirty="0"/>
              <a:t>　　　　　（新庄市多門町</a:t>
            </a:r>
            <a:r>
              <a:rPr kumimoji="1" lang="en-US" altLang="ja-JP" b="1" dirty="0"/>
              <a:t>1-2</a:t>
            </a:r>
            <a:r>
              <a:rPr kumimoji="1" lang="ja-JP" altLang="en-US" b="1" dirty="0"/>
              <a:t>）　　　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3C36D6F8-F83E-48B7-90ED-6DCE275F7491}"/>
              </a:ext>
            </a:extLst>
          </p:cNvPr>
          <p:cNvSpPr/>
          <p:nvPr/>
        </p:nvSpPr>
        <p:spPr>
          <a:xfrm>
            <a:off x="6342389" y="3164346"/>
            <a:ext cx="1025237" cy="8525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無料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F200B7-070A-461D-B197-89F1E0E80793}"/>
              </a:ext>
            </a:extLst>
          </p:cNvPr>
          <p:cNvSpPr txBox="1"/>
          <p:nvPr/>
        </p:nvSpPr>
        <p:spPr>
          <a:xfrm>
            <a:off x="734294" y="3558919"/>
            <a:ext cx="5500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企業や個人事業主へ経営支援を行う方々に対して、経営支援に役立つ知的財産の権利化の考え方、知的財産に関わる問題点等について、分かりやすく解説いたします。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083148-5D93-464B-8C7A-5AA24C0E81ED}"/>
              </a:ext>
            </a:extLst>
          </p:cNvPr>
          <p:cNvSpPr txBox="1"/>
          <p:nvPr/>
        </p:nvSpPr>
        <p:spPr>
          <a:xfrm>
            <a:off x="443002" y="6837182"/>
            <a:ext cx="6481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0000FF"/>
                </a:solidFill>
              </a:rPr>
              <a:t>講師：</a:t>
            </a:r>
            <a:r>
              <a:rPr kumimoji="1" lang="en-US" altLang="ja-JP" b="1" dirty="0">
                <a:solidFill>
                  <a:srgbClr val="0000FF"/>
                </a:solidFill>
              </a:rPr>
              <a:t>INPIT</a:t>
            </a:r>
            <a:r>
              <a:rPr kumimoji="1" lang="ja-JP" altLang="en-US" b="1" dirty="0">
                <a:solidFill>
                  <a:srgbClr val="0000FF"/>
                </a:solidFill>
              </a:rPr>
              <a:t>海外知的財産プロデューサー　久永　道夫　氏</a:t>
            </a:r>
            <a:endParaRPr kumimoji="1" lang="en-US" altLang="ja-JP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D6C0C9A-7B86-42C7-9329-307B9C40D50F}"/>
              </a:ext>
            </a:extLst>
          </p:cNvPr>
          <p:cNvSpPr txBox="1"/>
          <p:nvPr/>
        </p:nvSpPr>
        <p:spPr>
          <a:xfrm>
            <a:off x="771306" y="1277028"/>
            <a:ext cx="628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rgbClr val="FFFF00"/>
                </a:solidFill>
              </a:rPr>
              <a:t>「経営支援に役立つ知的財産の基本」</a:t>
            </a:r>
            <a:endParaRPr kumimoji="1" lang="en-US" altLang="ja-JP" sz="2800" b="1" dirty="0">
              <a:solidFill>
                <a:srgbClr val="FFFF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ECD0F21-AFF7-4687-B627-0546A38A10F0}"/>
              </a:ext>
            </a:extLst>
          </p:cNvPr>
          <p:cNvSpPr txBox="1"/>
          <p:nvPr/>
        </p:nvSpPr>
        <p:spPr>
          <a:xfrm>
            <a:off x="840546" y="2044688"/>
            <a:ext cx="63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～経営指導の中で知財案件をキャッチし</a:t>
            </a:r>
            <a:endParaRPr kumimoji="1" lang="en-US" altLang="ja-JP" sz="2000" b="1" dirty="0">
              <a:solidFill>
                <a:schemeClr val="bg1"/>
              </a:solidFill>
            </a:endParaRPr>
          </a:p>
          <a:p>
            <a:r>
              <a:rPr kumimoji="1" lang="ja-JP" altLang="en-US" sz="2000" b="1" dirty="0">
                <a:solidFill>
                  <a:schemeClr val="bg1"/>
                </a:solidFill>
              </a:rPr>
              <a:t>　　　　　　　　　窓口へ繋ぐための気づきとして～</a:t>
            </a:r>
          </a:p>
        </p:txBody>
      </p:sp>
      <p:sp>
        <p:nvSpPr>
          <p:cNvPr id="12" name="四角形: 対角を丸める 11">
            <a:extLst>
              <a:ext uri="{FF2B5EF4-FFF2-40B4-BE49-F238E27FC236}">
                <a16:creationId xmlns:a16="http://schemas.microsoft.com/office/drawing/2014/main" id="{72FACC43-E658-4C0D-80F5-EBE91B9C14E1}"/>
              </a:ext>
            </a:extLst>
          </p:cNvPr>
          <p:cNvSpPr/>
          <p:nvPr/>
        </p:nvSpPr>
        <p:spPr>
          <a:xfrm>
            <a:off x="1714698" y="7245451"/>
            <a:ext cx="5527966" cy="123110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/>
              <a:t>国内機械製造業で研究開発部門約</a:t>
            </a:r>
            <a:r>
              <a:rPr kumimoji="1" lang="en-US" altLang="ja-JP" sz="1200" dirty="0"/>
              <a:t>15</a:t>
            </a:r>
            <a:r>
              <a:rPr kumimoji="1" lang="ja-JP" altLang="en-US" sz="1200" dirty="0"/>
              <a:t>年、知的財産部門約</a:t>
            </a:r>
            <a:r>
              <a:rPr kumimoji="1" lang="en-US" altLang="ja-JP" sz="1200" dirty="0"/>
              <a:t>20</a:t>
            </a:r>
            <a:r>
              <a:rPr kumimoji="1" lang="ja-JP" altLang="en-US" sz="1200" dirty="0"/>
              <a:t>年（契約、商標、特許、模倣品対策、技術流出防止など）の実務経験を経て定年退職。この間、米国の大学に約</a:t>
            </a:r>
            <a:r>
              <a:rPr kumimoji="1" lang="en-US" altLang="ja-JP" sz="1200" dirty="0"/>
              <a:t>2</a:t>
            </a:r>
            <a:r>
              <a:rPr kumimoji="1" lang="ja-JP" altLang="en-US" sz="1200" dirty="0"/>
              <a:t>年間留学、中国に約</a:t>
            </a:r>
            <a:r>
              <a:rPr kumimoji="1" lang="en-US" altLang="ja-JP" sz="1200" dirty="0"/>
              <a:t>5</a:t>
            </a:r>
            <a:r>
              <a:rPr kumimoji="1" lang="ja-JP" altLang="en-US" sz="1200" dirty="0"/>
              <a:t>年半駐在し、上海</a:t>
            </a:r>
            <a:r>
              <a:rPr kumimoji="1" lang="en-US" altLang="ja-JP" sz="1200" dirty="0"/>
              <a:t>IPG</a:t>
            </a:r>
            <a:r>
              <a:rPr kumimoji="1" lang="ja-JP" altLang="en-US" sz="1200" dirty="0"/>
              <a:t>会長として日系企業の知的財産保護活動の</a:t>
            </a:r>
            <a:r>
              <a:rPr kumimoji="1" lang="ja-JP" altLang="en-US" sz="1200"/>
              <a:t>拡充に尽力。</a:t>
            </a:r>
            <a:r>
              <a:rPr kumimoji="1" lang="ja-JP" altLang="en-US" sz="1200" dirty="0"/>
              <a:t>国際契約、機密保持監査について豊富な経験を有しており、現在、</a:t>
            </a:r>
            <a:r>
              <a:rPr kumimoji="1" lang="en-US" altLang="ja-JP" sz="1200" dirty="0"/>
              <a:t>INPIT</a:t>
            </a:r>
            <a:r>
              <a:rPr kumimoji="1" lang="ja-JP" altLang="en-US" sz="1200" dirty="0"/>
              <a:t>海外知的財産プロデューサーとして活躍中。</a:t>
            </a:r>
          </a:p>
        </p:txBody>
      </p:sp>
      <p:sp>
        <p:nvSpPr>
          <p:cNvPr id="14" name="矢印: 五方向 13">
            <a:extLst>
              <a:ext uri="{FF2B5EF4-FFF2-40B4-BE49-F238E27FC236}">
                <a16:creationId xmlns:a16="http://schemas.microsoft.com/office/drawing/2014/main" id="{165B6FAD-D82E-4D3D-AAED-62105AD70FE0}"/>
              </a:ext>
            </a:extLst>
          </p:cNvPr>
          <p:cNvSpPr/>
          <p:nvPr/>
        </p:nvSpPr>
        <p:spPr>
          <a:xfrm>
            <a:off x="179765" y="8633183"/>
            <a:ext cx="6927616" cy="704782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別紙「申込書」に必要事項をご記入の上、</a:t>
            </a:r>
            <a:r>
              <a:rPr kumimoji="1" lang="en-US" altLang="ja-JP" sz="1600" dirty="0">
                <a:solidFill>
                  <a:schemeClr val="tx1"/>
                </a:solidFill>
              </a:rPr>
              <a:t>FAX</a:t>
            </a:r>
            <a:r>
              <a:rPr kumimoji="1" lang="ja-JP" altLang="en-US" sz="1600" dirty="0">
                <a:solidFill>
                  <a:schemeClr val="tx1"/>
                </a:solidFill>
              </a:rPr>
              <a:t>又は</a:t>
            </a:r>
            <a:r>
              <a:rPr kumimoji="1" lang="en-US" altLang="ja-JP" sz="1600" dirty="0">
                <a:solidFill>
                  <a:schemeClr val="tx1"/>
                </a:solidFill>
              </a:rPr>
              <a:t>E</a:t>
            </a:r>
            <a:r>
              <a:rPr kumimoji="1" lang="ja-JP" altLang="en-US" sz="1600" dirty="0">
                <a:solidFill>
                  <a:schemeClr val="tx1"/>
                </a:solidFill>
              </a:rPr>
              <a:t>メールにてお申込ください。</a:t>
            </a:r>
            <a:endParaRPr kumimoji="1" lang="ja-JP" altLang="en-US" sz="16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72EE78B-A40D-4C91-B770-AD9EA48C319E}"/>
              </a:ext>
            </a:extLst>
          </p:cNvPr>
          <p:cNvSpPr txBox="1"/>
          <p:nvPr/>
        </p:nvSpPr>
        <p:spPr>
          <a:xfrm>
            <a:off x="2050863" y="9679308"/>
            <a:ext cx="532870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INPIT</a:t>
            </a:r>
            <a:r>
              <a:rPr kumimoji="1" lang="ja-JP" altLang="en-US" sz="1200" dirty="0"/>
              <a:t>山形県知財総合支援窓口（一般社団法人山形県発明協会）</a:t>
            </a:r>
            <a:endParaRPr kumimoji="1" lang="en-US" altLang="ja-JP" sz="1200" dirty="0"/>
          </a:p>
          <a:p>
            <a:r>
              <a:rPr kumimoji="1" lang="ja-JP" altLang="en-US" sz="1200" dirty="0"/>
              <a:t>知財支援アドバイザー　髙橋正知　</a:t>
            </a:r>
            <a:r>
              <a:rPr kumimoji="1" lang="en-US" altLang="ja-JP" sz="1200" dirty="0"/>
              <a:t>takahashi.masanori@vivid.ocn.ne.jp</a:t>
            </a:r>
          </a:p>
          <a:p>
            <a:r>
              <a:rPr kumimoji="1" lang="ja-JP" altLang="en-US" sz="1200" dirty="0"/>
              <a:t>知財支援アドバイザー　武山勝士    </a:t>
            </a:r>
            <a:r>
              <a:rPr kumimoji="1" lang="en-US" altLang="ja-JP" sz="1200" dirty="0"/>
              <a:t>takeyama.katushi@dune.ocn.ne.jp</a:t>
            </a:r>
          </a:p>
          <a:p>
            <a:r>
              <a:rPr kumimoji="1" lang="en-US" altLang="ja-JP" sz="1200" dirty="0"/>
              <a:t>TEL023-647-8130</a:t>
            </a:r>
            <a:r>
              <a:rPr kumimoji="1" lang="ja-JP" altLang="en-US" sz="1200" dirty="0"/>
              <a:t>、</a:t>
            </a:r>
            <a:r>
              <a:rPr kumimoji="1" lang="en-US" altLang="ja-JP" sz="1200" dirty="0"/>
              <a:t>FAX023-647-8129</a:t>
            </a:r>
            <a:endParaRPr kumimoji="1" lang="ja-JP" altLang="en-US" sz="1200" dirty="0"/>
          </a:p>
        </p:txBody>
      </p:sp>
      <p:sp>
        <p:nvSpPr>
          <p:cNvPr id="20" name="矢印: ストライプ 19">
            <a:extLst>
              <a:ext uri="{FF2B5EF4-FFF2-40B4-BE49-F238E27FC236}">
                <a16:creationId xmlns:a16="http://schemas.microsoft.com/office/drawing/2014/main" id="{D417CFE7-F9AD-428C-958B-D99D5A8E9ED7}"/>
              </a:ext>
            </a:extLst>
          </p:cNvPr>
          <p:cNvSpPr/>
          <p:nvPr/>
        </p:nvSpPr>
        <p:spPr>
          <a:xfrm>
            <a:off x="581889" y="9519893"/>
            <a:ext cx="1427362" cy="10389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/>
              <a:t>お問合せ・</a:t>
            </a:r>
            <a:endParaRPr kumimoji="1" lang="en-US" altLang="ja-JP" sz="1100" b="1" dirty="0"/>
          </a:p>
          <a:p>
            <a:pPr algn="ctr"/>
            <a:r>
              <a:rPr kumimoji="1" lang="ja-JP" altLang="en-US" sz="1100" b="1" dirty="0"/>
              <a:t>申込先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C266017-ED47-4013-9F32-F668C160C4DA}"/>
              </a:ext>
            </a:extLst>
          </p:cNvPr>
          <p:cNvSpPr txBox="1"/>
          <p:nvPr/>
        </p:nvSpPr>
        <p:spPr>
          <a:xfrm>
            <a:off x="526469" y="759068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/>
              <a:t>講師</a:t>
            </a:r>
            <a:endParaRPr kumimoji="1" lang="en-US" altLang="ja-JP" sz="1200" b="1" dirty="0"/>
          </a:p>
          <a:p>
            <a:pPr algn="ctr"/>
            <a:r>
              <a:rPr kumimoji="1" lang="ja-JP" altLang="en-US" sz="1200" b="1" dirty="0"/>
              <a:t>プロフィール</a:t>
            </a:r>
          </a:p>
        </p:txBody>
      </p:sp>
      <p:pic>
        <p:nvPicPr>
          <p:cNvPr id="2050" name="Picture 2" descr="相談・説明のイラスト（女性相談員）">
            <a:extLst>
              <a:ext uri="{FF2B5EF4-FFF2-40B4-BE49-F238E27FC236}">
                <a16:creationId xmlns:a16="http://schemas.microsoft.com/office/drawing/2014/main" id="{432A070D-4978-4E5A-B85F-8BA7C1DC1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499" y="4537643"/>
            <a:ext cx="1514415" cy="133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50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9333CF-8240-4B66-A88A-88E4ADD12AC9}"/>
              </a:ext>
            </a:extLst>
          </p:cNvPr>
          <p:cNvSpPr txBox="1"/>
          <p:nvPr/>
        </p:nvSpPr>
        <p:spPr>
          <a:xfrm>
            <a:off x="1347119" y="1032151"/>
            <a:ext cx="486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送付先（</a:t>
            </a:r>
            <a:r>
              <a:rPr kumimoji="1" lang="en-US" altLang="ja-JP" b="1" dirty="0">
                <a:solidFill>
                  <a:schemeClr val="bg1"/>
                </a:solidFill>
              </a:rPr>
              <a:t>INPIT</a:t>
            </a:r>
            <a:r>
              <a:rPr kumimoji="1" lang="ja-JP" altLang="en-US" b="1" dirty="0">
                <a:solidFill>
                  <a:schemeClr val="bg1"/>
                </a:solidFill>
              </a:rPr>
              <a:t>山形県知財総合支援窓口あて）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F2940D3-4EEE-4F91-A12E-CCD3B9C0C847}"/>
              </a:ext>
            </a:extLst>
          </p:cNvPr>
          <p:cNvSpPr txBox="1"/>
          <p:nvPr/>
        </p:nvSpPr>
        <p:spPr>
          <a:xfrm>
            <a:off x="1619682" y="1565563"/>
            <a:ext cx="432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</a:rPr>
              <a:t>FAX</a:t>
            </a:r>
            <a:r>
              <a:rPr kumimoji="1" lang="ja-JP" altLang="en-US" b="1" dirty="0">
                <a:solidFill>
                  <a:schemeClr val="bg1"/>
                </a:solidFill>
              </a:rPr>
              <a:t>　：０２３－６４７－８１２９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B1DC35-4943-4548-A7F1-20CB191936F1}"/>
              </a:ext>
            </a:extLst>
          </p:cNvPr>
          <p:cNvSpPr txBox="1"/>
          <p:nvPr/>
        </p:nvSpPr>
        <p:spPr>
          <a:xfrm>
            <a:off x="1619682" y="2004298"/>
            <a:ext cx="5373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</a:rPr>
              <a:t>E</a:t>
            </a:r>
            <a:r>
              <a:rPr kumimoji="1" lang="ja-JP" altLang="en-US" b="1" dirty="0">
                <a:solidFill>
                  <a:schemeClr val="bg1"/>
                </a:solidFill>
              </a:rPr>
              <a:t>メール：</a:t>
            </a:r>
            <a:r>
              <a:rPr kumimoji="1" lang="en-US" altLang="ja-JP" b="1" dirty="0">
                <a:solidFill>
                  <a:schemeClr val="bg1"/>
                </a:solidFill>
              </a:rPr>
              <a:t>takahashi.masanori@vivid.ocn.ne.jp    </a:t>
            </a:r>
          </a:p>
          <a:p>
            <a:r>
              <a:rPr kumimoji="1" lang="en-US" altLang="ja-JP" b="1" dirty="0">
                <a:solidFill>
                  <a:schemeClr val="bg1"/>
                </a:solidFill>
              </a:rPr>
              <a:t>                takeyama.katushi@dune.ocn.ne.jp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10C92F-4528-44A8-B64C-ABBFA631558E}"/>
              </a:ext>
            </a:extLst>
          </p:cNvPr>
          <p:cNvSpPr txBox="1"/>
          <p:nvPr/>
        </p:nvSpPr>
        <p:spPr>
          <a:xfrm>
            <a:off x="1619682" y="316316"/>
            <a:ext cx="4865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送付先（</a:t>
            </a:r>
            <a:r>
              <a:rPr kumimoji="1" lang="en-US" altLang="ja-JP" dirty="0"/>
              <a:t>INPIT</a:t>
            </a:r>
            <a:r>
              <a:rPr kumimoji="1" lang="ja-JP" altLang="en-US" dirty="0"/>
              <a:t>山形県知財総合支援窓口あて）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C731B5-07E7-471A-B852-4A00076E75BB}"/>
              </a:ext>
            </a:extLst>
          </p:cNvPr>
          <p:cNvSpPr txBox="1"/>
          <p:nvPr/>
        </p:nvSpPr>
        <p:spPr>
          <a:xfrm>
            <a:off x="1414318" y="786396"/>
            <a:ext cx="4865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ＦＡＸ：０２３－６４７－８１２９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CDE147-47CD-452F-BB0E-F460B77725F8}"/>
              </a:ext>
            </a:extLst>
          </p:cNvPr>
          <p:cNvSpPr txBox="1"/>
          <p:nvPr/>
        </p:nvSpPr>
        <p:spPr>
          <a:xfrm>
            <a:off x="1414317" y="1345264"/>
            <a:ext cx="5578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Ｅメール：</a:t>
            </a:r>
            <a:r>
              <a:rPr kumimoji="1" lang="en-US" altLang="ja-JP" dirty="0"/>
              <a:t>takahashi.masanori@vivid.ocn.ne.jp</a:t>
            </a:r>
          </a:p>
          <a:p>
            <a:r>
              <a:rPr kumimoji="1" lang="en-US" altLang="ja-JP" dirty="0"/>
              <a:t>                  takeyama.katushi@dune.ocn.ne.jp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E0BAE3-C7CD-46C3-A1C2-3691AAFA82F5}"/>
              </a:ext>
            </a:extLst>
          </p:cNvPr>
          <p:cNvSpPr txBox="1"/>
          <p:nvPr/>
        </p:nvSpPr>
        <p:spPr>
          <a:xfrm>
            <a:off x="763925" y="2322889"/>
            <a:ext cx="3726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2"/>
                </a:solidFill>
              </a:rPr>
              <a:t>知財学習会（最上地区）</a:t>
            </a:r>
            <a:endParaRPr kumimoji="1" lang="en-US" altLang="ja-JP" sz="2400" b="1" dirty="0">
              <a:solidFill>
                <a:schemeClr val="accent2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84210B1-CE06-4450-8A24-DBC0CB532BC6}"/>
              </a:ext>
            </a:extLst>
          </p:cNvPr>
          <p:cNvSpPr txBox="1"/>
          <p:nvPr/>
        </p:nvSpPr>
        <p:spPr>
          <a:xfrm>
            <a:off x="752565" y="2791571"/>
            <a:ext cx="6054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参加申込書（開催日：令和３年９月２２日（水））</a:t>
            </a:r>
            <a:endParaRPr kumimoji="1" lang="en-US" altLang="ja-JP" sz="2000" dirty="0"/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B1CDD3CC-A86C-4BC8-89A8-79AFE7E811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202948"/>
              </p:ext>
            </p:extLst>
          </p:nvPr>
        </p:nvGraphicFramePr>
        <p:xfrm>
          <a:off x="1066419" y="3564977"/>
          <a:ext cx="5926518" cy="3844752"/>
        </p:xfrm>
        <a:graphic>
          <a:graphicData uri="http://schemas.openxmlformats.org/drawingml/2006/table">
            <a:tbl>
              <a:tblPr/>
              <a:tblGrid>
                <a:gridCol w="1101984">
                  <a:extLst>
                    <a:ext uri="{9D8B030D-6E8A-4147-A177-3AD203B41FA5}">
                      <a16:colId xmlns:a16="http://schemas.microsoft.com/office/drawing/2014/main" val="2427077025"/>
                    </a:ext>
                  </a:extLst>
                </a:gridCol>
                <a:gridCol w="1427203">
                  <a:extLst>
                    <a:ext uri="{9D8B030D-6E8A-4147-A177-3AD203B41FA5}">
                      <a16:colId xmlns:a16="http://schemas.microsoft.com/office/drawing/2014/main" val="1945510949"/>
                    </a:ext>
                  </a:extLst>
                </a:gridCol>
                <a:gridCol w="792889">
                  <a:extLst>
                    <a:ext uri="{9D8B030D-6E8A-4147-A177-3AD203B41FA5}">
                      <a16:colId xmlns:a16="http://schemas.microsoft.com/office/drawing/2014/main" val="88131633"/>
                    </a:ext>
                  </a:extLst>
                </a:gridCol>
                <a:gridCol w="2604442">
                  <a:extLst>
                    <a:ext uri="{9D8B030D-6E8A-4147-A177-3AD203B41FA5}">
                      <a16:colId xmlns:a16="http://schemas.microsoft.com/office/drawing/2014/main" val="3751154085"/>
                    </a:ext>
                  </a:extLst>
                </a:gridCol>
              </a:tblGrid>
              <a:tr h="7471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  <a:b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（個人は不要）</a:t>
                      </a:r>
                    </a:p>
                  </a:txBody>
                  <a:tcPr marL="6101" marR="6101" marT="6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733723"/>
                  </a:ext>
                </a:extLst>
              </a:tr>
              <a:tr h="5792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6101" marR="6101" marT="6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〒</a:t>
                      </a:r>
                      <a:b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01" marR="6101" marT="61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921489"/>
                  </a:ext>
                </a:extLst>
              </a:tr>
              <a:tr h="419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</a:p>
                  </a:txBody>
                  <a:tcPr marL="6101" marR="6101" marT="6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560118"/>
                  </a:ext>
                </a:extLst>
              </a:tr>
              <a:tr h="70515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ﾌﾘｶﾞﾅ</a:t>
                      </a:r>
                      <a:br>
                        <a:rPr lang="zh-CN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参加者氏名</a:t>
                      </a:r>
                    </a:p>
                  </a:txBody>
                  <a:tcPr marL="6101" marR="6101" marT="6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所属・役職</a:t>
                      </a:r>
                      <a:b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Ｅメール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342938"/>
                  </a:ext>
                </a:extLst>
              </a:tr>
              <a:tr h="64638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ﾌﾘｶﾞﾅ</a:t>
                      </a:r>
                      <a:br>
                        <a:rPr lang="zh-CN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参加者氏名</a:t>
                      </a:r>
                    </a:p>
                  </a:txBody>
                  <a:tcPr marL="6101" marR="6101" marT="6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所属・役職</a:t>
                      </a:r>
                      <a:b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Ｅメール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49229"/>
                  </a:ext>
                </a:extLst>
              </a:tr>
              <a:tr h="74712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ﾌﾘｶﾞﾅ</a:t>
                      </a:r>
                      <a:br>
                        <a:rPr lang="zh-CN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参加者氏名</a:t>
                      </a:r>
                    </a:p>
                  </a:txBody>
                  <a:tcPr marL="6101" marR="6101" marT="6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所属・役職</a:t>
                      </a:r>
                      <a:b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Ｅメール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741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867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139</TotalTime>
  <Words>478</Words>
  <Application>Microsoft Office PowerPoint</Application>
  <PresentationFormat>ユーザー設定</PresentationFormat>
  <Paragraphs>53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Century Gothic</vt:lpstr>
      <vt:lpstr>Wingdings 3</vt:lpstr>
      <vt:lpstr>イオン ボードルーム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山形発明協会184山形発明協会184</dc:creator>
  <cp:lastModifiedBy> </cp:lastModifiedBy>
  <cp:revision>18</cp:revision>
  <cp:lastPrinted>2021-07-06T00:26:14Z</cp:lastPrinted>
  <dcterms:created xsi:type="dcterms:W3CDTF">2021-07-02T05:35:43Z</dcterms:created>
  <dcterms:modified xsi:type="dcterms:W3CDTF">2021-07-06T00:28:32Z</dcterms:modified>
</cp:coreProperties>
</file>