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7" r:id="rId3"/>
  </p:sldIdLst>
  <p:sldSz cx="7561263" cy="10693400"/>
  <p:notesSz cx="6888163" cy="10018713"/>
  <p:defaultTextStyle>
    <a:defPPr>
      <a:defRPr lang="ja-JP"/>
    </a:defPPr>
    <a:lvl1pPr marL="0" algn="l" defTabSz="981883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1pPr>
    <a:lvl2pPr marL="490941" algn="l" defTabSz="981883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2pPr>
    <a:lvl3pPr marL="981883" algn="l" defTabSz="981883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3pPr>
    <a:lvl4pPr marL="1472824" algn="l" defTabSz="981883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4pPr>
    <a:lvl5pPr marL="1963765" algn="l" defTabSz="981883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5pPr>
    <a:lvl6pPr marL="2454707" algn="l" defTabSz="981883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6pPr>
    <a:lvl7pPr marL="2945648" algn="l" defTabSz="981883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7pPr>
    <a:lvl8pPr marL="3436590" algn="l" defTabSz="981883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8pPr>
    <a:lvl9pPr marL="3927531" algn="l" defTabSz="981883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9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6600"/>
    <a:srgbClr val="FFFFCC"/>
    <a:srgbClr val="FFFF66"/>
    <a:srgbClr val="FFC9FF"/>
    <a:srgbClr val="7A5E9C"/>
    <a:srgbClr val="FF99FF"/>
    <a:srgbClr val="DC79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182" y="-2574"/>
      </p:cViewPr>
      <p:guideLst>
        <p:guide orient="horz" pos="3369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85466" cy="502950"/>
          </a:xfrm>
          <a:prstGeom prst="rect">
            <a:avLst/>
          </a:prstGeom>
        </p:spPr>
        <p:txBody>
          <a:bodyPr vert="horz" lIns="93097" tIns="46549" rIns="93097" bIns="4654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075" y="0"/>
            <a:ext cx="2985465" cy="502950"/>
          </a:xfrm>
          <a:prstGeom prst="rect">
            <a:avLst/>
          </a:prstGeom>
        </p:spPr>
        <p:txBody>
          <a:bodyPr vert="horz" lIns="93097" tIns="46549" rIns="93097" bIns="46549" rtlCol="0"/>
          <a:lstStyle>
            <a:lvl1pPr algn="r">
              <a:defRPr sz="1200"/>
            </a:lvl1pPr>
          </a:lstStyle>
          <a:p>
            <a:fld id="{6FC8CDD3-FA37-4B4B-A404-F6BB30EE1C21}" type="datetimeFigureOut">
              <a:rPr kumimoji="1" lang="ja-JP" altLang="en-US" smtClean="0"/>
              <a:t>2019/5/15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7900" y="1252538"/>
            <a:ext cx="23923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97" tIns="46549" rIns="93097" bIns="4654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332" y="4821558"/>
            <a:ext cx="5511504" cy="3944615"/>
          </a:xfrm>
          <a:prstGeom prst="rect">
            <a:avLst/>
          </a:prstGeom>
        </p:spPr>
        <p:txBody>
          <a:bodyPr vert="horz" lIns="93097" tIns="46549" rIns="93097" bIns="4654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515763"/>
            <a:ext cx="2985466" cy="502950"/>
          </a:xfrm>
          <a:prstGeom prst="rect">
            <a:avLst/>
          </a:prstGeom>
        </p:spPr>
        <p:txBody>
          <a:bodyPr vert="horz" lIns="93097" tIns="46549" rIns="93097" bIns="4654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075" y="9515763"/>
            <a:ext cx="2985465" cy="502950"/>
          </a:xfrm>
          <a:prstGeom prst="rect">
            <a:avLst/>
          </a:prstGeom>
        </p:spPr>
        <p:txBody>
          <a:bodyPr vert="horz" lIns="93097" tIns="46549" rIns="93097" bIns="46549" rtlCol="0" anchor="b"/>
          <a:lstStyle>
            <a:lvl1pPr algn="r">
              <a:defRPr sz="1200"/>
            </a:lvl1pPr>
          </a:lstStyle>
          <a:p>
            <a:fld id="{823E1169-89A1-4DD5-9361-7089194C62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6197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E1169-89A1-4DD5-9361-7089194C622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596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4190" y="6059594"/>
            <a:ext cx="5292884" cy="27327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3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4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5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6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7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E835-53C5-473D-A02D-D01F6A6369A4}" type="datetimeFigureOut">
              <a:rPr kumimoji="1" lang="ja-JP" altLang="en-US" smtClean="0"/>
              <a:t>2019/5/15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3A0C-8499-49D6-A512-5020FD7434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22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E835-53C5-473D-A02D-D01F6A6369A4}" type="datetimeFigureOut">
              <a:rPr kumimoji="1" lang="ja-JP" altLang="en-US" smtClean="0"/>
              <a:t>2019/5/15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3A0C-8499-49D6-A512-5020FD7434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395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11436" y="618832"/>
            <a:ext cx="1275964" cy="131786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83549" y="618832"/>
            <a:ext cx="3701869" cy="131786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E835-53C5-473D-A02D-D01F6A6369A4}" type="datetimeFigureOut">
              <a:rPr kumimoji="1" lang="ja-JP" altLang="en-US" smtClean="0"/>
              <a:t>2019/5/15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3A0C-8499-49D6-A512-5020FD7434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452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E835-53C5-473D-A02D-D01F6A6369A4}" type="datetimeFigureOut">
              <a:rPr kumimoji="1" lang="ja-JP" altLang="en-US" smtClean="0"/>
              <a:t>2019/5/15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3A0C-8499-49D6-A512-5020FD7434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17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9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1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909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188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728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637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54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456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365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275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E835-53C5-473D-A02D-D01F6A6369A4}" type="datetimeFigureOut">
              <a:rPr kumimoji="1" lang="ja-JP" altLang="en-US" smtClean="0"/>
              <a:t>2019/5/15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3A0C-8499-49D6-A512-5020FD7434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554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83548" y="3604075"/>
            <a:ext cx="2488916" cy="101933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898485" y="3604075"/>
            <a:ext cx="2488916" cy="101933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E835-53C5-473D-A02D-D01F6A6369A4}" type="datetimeFigureOut">
              <a:rPr kumimoji="1" lang="ja-JP" altLang="en-US" smtClean="0"/>
              <a:t>2019/5/15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3A0C-8499-49D6-A512-5020FD7434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3943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4" y="428232"/>
            <a:ext cx="6805137" cy="178223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5" y="2393639"/>
            <a:ext cx="3340871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0941" indent="0">
              <a:buNone/>
              <a:defRPr sz="2100" b="1"/>
            </a:lvl2pPr>
            <a:lvl3pPr marL="981883" indent="0">
              <a:buNone/>
              <a:defRPr sz="1900" b="1"/>
            </a:lvl3pPr>
            <a:lvl4pPr marL="1472824" indent="0">
              <a:buNone/>
              <a:defRPr sz="1700" b="1"/>
            </a:lvl4pPr>
            <a:lvl5pPr marL="1963765" indent="0">
              <a:buNone/>
              <a:defRPr sz="1700" b="1"/>
            </a:lvl5pPr>
            <a:lvl6pPr marL="2454707" indent="0">
              <a:buNone/>
              <a:defRPr sz="1700" b="1"/>
            </a:lvl6pPr>
            <a:lvl7pPr marL="2945648" indent="0">
              <a:buNone/>
              <a:defRPr sz="1700" b="1"/>
            </a:lvl7pPr>
            <a:lvl8pPr marL="3436590" indent="0">
              <a:buNone/>
              <a:defRPr sz="1700" b="1"/>
            </a:lvl8pPr>
            <a:lvl9pPr marL="3927531" indent="0">
              <a:buNone/>
              <a:defRPr sz="17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8065" y="3391195"/>
            <a:ext cx="3340871" cy="6161082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41018" y="2393639"/>
            <a:ext cx="3342183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0941" indent="0">
              <a:buNone/>
              <a:defRPr sz="2100" b="1"/>
            </a:lvl2pPr>
            <a:lvl3pPr marL="981883" indent="0">
              <a:buNone/>
              <a:defRPr sz="1900" b="1"/>
            </a:lvl3pPr>
            <a:lvl4pPr marL="1472824" indent="0">
              <a:buNone/>
              <a:defRPr sz="1700" b="1"/>
            </a:lvl4pPr>
            <a:lvl5pPr marL="1963765" indent="0">
              <a:buNone/>
              <a:defRPr sz="1700" b="1"/>
            </a:lvl5pPr>
            <a:lvl6pPr marL="2454707" indent="0">
              <a:buNone/>
              <a:defRPr sz="1700" b="1"/>
            </a:lvl6pPr>
            <a:lvl7pPr marL="2945648" indent="0">
              <a:buNone/>
              <a:defRPr sz="1700" b="1"/>
            </a:lvl7pPr>
            <a:lvl8pPr marL="3436590" indent="0">
              <a:buNone/>
              <a:defRPr sz="1700" b="1"/>
            </a:lvl8pPr>
            <a:lvl9pPr marL="3927531" indent="0">
              <a:buNone/>
              <a:defRPr sz="17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41018" y="3391195"/>
            <a:ext cx="3342183" cy="6161082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E835-53C5-473D-A02D-D01F6A6369A4}" type="datetimeFigureOut">
              <a:rPr kumimoji="1" lang="ja-JP" altLang="en-US" smtClean="0"/>
              <a:t>2019/5/15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3A0C-8499-49D6-A512-5020FD7434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690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E835-53C5-473D-A02D-D01F6A6369A4}" type="datetimeFigureOut">
              <a:rPr kumimoji="1" lang="ja-JP" altLang="en-US" smtClean="0"/>
              <a:t>2019/5/15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3A0C-8499-49D6-A512-5020FD7434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20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E835-53C5-473D-A02D-D01F6A6369A4}" type="datetimeFigureOut">
              <a:rPr kumimoji="1" lang="ja-JP" altLang="en-US" smtClean="0"/>
              <a:t>2019/5/15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3A0C-8499-49D6-A512-5020FD7434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02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4" cy="18119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6245" y="425757"/>
            <a:ext cx="4226957" cy="9126521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4" cy="7314584"/>
          </a:xfrm>
        </p:spPr>
        <p:txBody>
          <a:bodyPr/>
          <a:lstStyle>
            <a:lvl1pPr marL="0" indent="0">
              <a:buNone/>
              <a:defRPr sz="1500"/>
            </a:lvl1pPr>
            <a:lvl2pPr marL="490941" indent="0">
              <a:buNone/>
              <a:defRPr sz="1300"/>
            </a:lvl2pPr>
            <a:lvl3pPr marL="981883" indent="0">
              <a:buNone/>
              <a:defRPr sz="1100"/>
            </a:lvl3pPr>
            <a:lvl4pPr marL="1472824" indent="0">
              <a:buNone/>
              <a:defRPr sz="1000"/>
            </a:lvl4pPr>
            <a:lvl5pPr marL="1963765" indent="0">
              <a:buNone/>
              <a:defRPr sz="1000"/>
            </a:lvl5pPr>
            <a:lvl6pPr marL="2454707" indent="0">
              <a:buNone/>
              <a:defRPr sz="1000"/>
            </a:lvl6pPr>
            <a:lvl7pPr marL="2945648" indent="0">
              <a:buNone/>
              <a:defRPr sz="1000"/>
            </a:lvl7pPr>
            <a:lvl8pPr marL="3436590" indent="0">
              <a:buNone/>
              <a:defRPr sz="1000"/>
            </a:lvl8pPr>
            <a:lvl9pPr marL="3927531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E835-53C5-473D-A02D-D01F6A6369A4}" type="datetimeFigureOut">
              <a:rPr kumimoji="1" lang="ja-JP" altLang="en-US" smtClean="0"/>
              <a:t>2019/5/15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3A0C-8499-49D6-A512-5020FD7434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355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060" y="7485381"/>
            <a:ext cx="4536758" cy="88369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400"/>
            </a:lvl1pPr>
            <a:lvl2pPr marL="490941" indent="0">
              <a:buNone/>
              <a:defRPr sz="3000"/>
            </a:lvl2pPr>
            <a:lvl3pPr marL="981883" indent="0">
              <a:buNone/>
              <a:defRPr sz="2600"/>
            </a:lvl3pPr>
            <a:lvl4pPr marL="1472824" indent="0">
              <a:buNone/>
              <a:defRPr sz="2100"/>
            </a:lvl4pPr>
            <a:lvl5pPr marL="1963765" indent="0">
              <a:buNone/>
              <a:defRPr sz="2100"/>
            </a:lvl5pPr>
            <a:lvl6pPr marL="2454707" indent="0">
              <a:buNone/>
              <a:defRPr sz="2100"/>
            </a:lvl6pPr>
            <a:lvl7pPr marL="2945648" indent="0">
              <a:buNone/>
              <a:defRPr sz="2100"/>
            </a:lvl7pPr>
            <a:lvl8pPr marL="3436590" indent="0">
              <a:buNone/>
              <a:defRPr sz="2100"/>
            </a:lvl8pPr>
            <a:lvl9pPr marL="3927531" indent="0">
              <a:buNone/>
              <a:defRPr sz="21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82060" y="8369072"/>
            <a:ext cx="4536758" cy="1254988"/>
          </a:xfrm>
        </p:spPr>
        <p:txBody>
          <a:bodyPr/>
          <a:lstStyle>
            <a:lvl1pPr marL="0" indent="0">
              <a:buNone/>
              <a:defRPr sz="1500"/>
            </a:lvl1pPr>
            <a:lvl2pPr marL="490941" indent="0">
              <a:buNone/>
              <a:defRPr sz="1300"/>
            </a:lvl2pPr>
            <a:lvl3pPr marL="981883" indent="0">
              <a:buNone/>
              <a:defRPr sz="1100"/>
            </a:lvl3pPr>
            <a:lvl4pPr marL="1472824" indent="0">
              <a:buNone/>
              <a:defRPr sz="1000"/>
            </a:lvl4pPr>
            <a:lvl5pPr marL="1963765" indent="0">
              <a:buNone/>
              <a:defRPr sz="1000"/>
            </a:lvl5pPr>
            <a:lvl6pPr marL="2454707" indent="0">
              <a:buNone/>
              <a:defRPr sz="1000"/>
            </a:lvl6pPr>
            <a:lvl7pPr marL="2945648" indent="0">
              <a:buNone/>
              <a:defRPr sz="1000"/>
            </a:lvl7pPr>
            <a:lvl8pPr marL="3436590" indent="0">
              <a:buNone/>
              <a:defRPr sz="1000"/>
            </a:lvl8pPr>
            <a:lvl9pPr marL="3927531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E835-53C5-473D-A02D-D01F6A6369A4}" type="datetimeFigureOut">
              <a:rPr kumimoji="1" lang="ja-JP" altLang="en-US" smtClean="0"/>
              <a:t>2019/5/15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3A0C-8499-49D6-A512-5020FD7434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65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064" y="428232"/>
            <a:ext cx="6805137" cy="1782234"/>
          </a:xfrm>
          <a:prstGeom prst="rect">
            <a:avLst/>
          </a:prstGeom>
        </p:spPr>
        <p:txBody>
          <a:bodyPr vert="horz" lIns="98188" tIns="49094" rIns="98188" bIns="49094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4" y="2495129"/>
            <a:ext cx="6805137" cy="7057149"/>
          </a:xfrm>
          <a:prstGeom prst="rect">
            <a:avLst/>
          </a:prstGeom>
        </p:spPr>
        <p:txBody>
          <a:bodyPr vert="horz" lIns="98188" tIns="49094" rIns="98188" bIns="49094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064" y="9911198"/>
            <a:ext cx="1764295" cy="569325"/>
          </a:xfrm>
          <a:prstGeom prst="rect">
            <a:avLst/>
          </a:prstGeom>
        </p:spPr>
        <p:txBody>
          <a:bodyPr vert="horz" lIns="98188" tIns="49094" rIns="98188" bIns="4909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CE835-53C5-473D-A02D-D01F6A6369A4}" type="datetimeFigureOut">
              <a:rPr kumimoji="1" lang="ja-JP" altLang="en-US" smtClean="0"/>
              <a:t>2019/5/15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3432" y="9911198"/>
            <a:ext cx="2394400" cy="569325"/>
          </a:xfrm>
          <a:prstGeom prst="rect">
            <a:avLst/>
          </a:prstGeom>
        </p:spPr>
        <p:txBody>
          <a:bodyPr vert="horz" lIns="98188" tIns="49094" rIns="98188" bIns="4909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18906" y="9911198"/>
            <a:ext cx="1764295" cy="569325"/>
          </a:xfrm>
          <a:prstGeom prst="rect">
            <a:avLst/>
          </a:prstGeom>
        </p:spPr>
        <p:txBody>
          <a:bodyPr vert="horz" lIns="98188" tIns="49094" rIns="98188" bIns="490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23A0C-8499-49D6-A512-5020FD7434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40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81883" rtl="0" eaLnBrk="1" latinLnBrk="0" hangingPunct="1">
        <a:spcBef>
          <a:spcPct val="0"/>
        </a:spcBef>
        <a:buNone/>
        <a:defRPr kumimoji="1"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8206" indent="-368206" algn="l" defTabSz="98188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7780" indent="-306838" algn="l" defTabSz="98188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353" indent="-245471" algn="l" defTabSz="98188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18295" indent="-245471" algn="l" defTabSz="98188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209236" indent="-245471" algn="l" defTabSz="98188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00177" indent="-245471" algn="l" defTabSz="98188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1119" indent="-245471" algn="l" defTabSz="98188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82060" indent="-245471" algn="l" defTabSz="98188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3002" indent="-245471" algn="l" defTabSz="98188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8188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0941" algn="l" defTabSz="98188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1883" algn="l" defTabSz="98188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2824" algn="l" defTabSz="98188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3765" algn="l" defTabSz="98188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4707" algn="l" defTabSz="98188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45648" algn="l" defTabSz="98188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36590" algn="l" defTabSz="98188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27531" algn="l" defTabSz="98188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hdphoto" Target="../media/hdphoto2.wdp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図 67">
            <a:extLst>
              <a:ext uri="{FF2B5EF4-FFF2-40B4-BE49-F238E27FC236}">
                <a16:creationId xmlns:a16="http://schemas.microsoft.com/office/drawing/2014/main" id="{593970CB-B578-4A27-A331-7FBEF8C17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34" y="2382302"/>
            <a:ext cx="7561263" cy="6061382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 rot="153411">
            <a:off x="2302375" y="5434296"/>
            <a:ext cx="3024591" cy="70788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prstTxWarp prst="textArchUp">
              <a:avLst>
                <a:gd name="adj" fmla="val 11271837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ja-JP" altLang="en-US" sz="20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私たちが </a:t>
            </a:r>
            <a:endParaRPr lang="en-US" altLang="ja-JP" sz="2000" b="1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lang="ja-JP" altLang="en-US" sz="20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親身に対応します！</a:t>
            </a:r>
            <a:endParaRPr kumimoji="1" lang="ja-JP" altLang="en-US" sz="2000" b="1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6D3CF2DA-F28D-409B-A71B-A6196E847131}"/>
              </a:ext>
            </a:extLst>
          </p:cNvPr>
          <p:cNvSpPr/>
          <p:nvPr/>
        </p:nvSpPr>
        <p:spPr>
          <a:xfrm>
            <a:off x="0" y="8702907"/>
            <a:ext cx="7561261" cy="60248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5" name="テキスト ボックス 9"/>
          <p:cNvSpPr txBox="1"/>
          <p:nvPr/>
        </p:nvSpPr>
        <p:spPr>
          <a:xfrm>
            <a:off x="0" y="0"/>
            <a:ext cx="7561260" cy="810455"/>
          </a:xfrm>
          <a:prstGeom prst="rect">
            <a:avLst/>
          </a:prstGeom>
          <a:solidFill>
            <a:srgbClr val="0000FF"/>
          </a:solidFill>
          <a:ln w="1905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8188" tIns="49094" rIns="98188" bIns="49094" numCol="1" rtlCol="0" anchor="ctr">
            <a:noAutofit/>
          </a:bodyPr>
          <a:lstStyle/>
          <a:p>
            <a:pPr algn="ctr"/>
            <a:r>
              <a:rPr lang="en-US" altLang="ja-JP" sz="3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/>
              </a:rPr>
              <a:t>INPIT</a:t>
            </a:r>
            <a:r>
              <a:rPr lang="ja-JP" altLang="en-US" sz="3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/>
              </a:rPr>
              <a:t>青森県知財総合支援窓口</a:t>
            </a:r>
            <a:endParaRPr lang="ja-JP" altLang="en-US" sz="3800" b="1" kern="1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/>
              <a:ea typeface="ＭＳ 明朝"/>
              <a:cs typeface="Times New Roman"/>
            </a:endParaRPr>
          </a:p>
        </p:txBody>
      </p:sp>
      <p:sp>
        <p:nvSpPr>
          <p:cNvPr id="7" name="テキスト ボックス 46"/>
          <p:cNvSpPr txBox="1"/>
          <p:nvPr/>
        </p:nvSpPr>
        <p:spPr>
          <a:xfrm>
            <a:off x="4199161" y="8700805"/>
            <a:ext cx="3368113" cy="604588"/>
          </a:xfrm>
          <a:prstGeom prst="rect">
            <a:avLst/>
          </a:prstGeom>
          <a:noFill/>
        </p:spPr>
        <p:txBody>
          <a:bodyPr wrap="square" lIns="98188" tIns="49094" rIns="98188" bIns="49094" rtlCol="0" anchor="ctr">
            <a:noAutofit/>
          </a:bodyPr>
          <a:lstStyle/>
          <a:p>
            <a:pPr algn="ctr"/>
            <a:r>
              <a:rPr lang="ja-JP" altLang="en-US" sz="1800" dirty="0">
                <a:solidFill>
                  <a:sysClr val="windowText" lastClr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/>
              </a:rPr>
              <a:t>お気軽にお問合せください。</a:t>
            </a:r>
            <a:endParaRPr lang="en-US" altLang="ja-JP" sz="1800" dirty="0">
              <a:solidFill>
                <a:sysClr val="windowText" lastClr="00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  <a:cs typeface="Times New Roman"/>
            </a:endParaRPr>
          </a:p>
        </p:txBody>
      </p:sp>
      <p:sp>
        <p:nvSpPr>
          <p:cNvPr id="9" name="テキスト ボックス 35"/>
          <p:cNvSpPr txBox="1"/>
          <p:nvPr/>
        </p:nvSpPr>
        <p:spPr>
          <a:xfrm>
            <a:off x="1197568" y="9923574"/>
            <a:ext cx="3094536" cy="530034"/>
          </a:xfrm>
          <a:prstGeom prst="rect">
            <a:avLst/>
          </a:prstGeom>
          <a:noFill/>
        </p:spPr>
        <p:txBody>
          <a:bodyPr wrap="none" lIns="98188" tIns="49094" rIns="98188" bIns="49094" rtlCol="0">
            <a:spAutoFit/>
          </a:bodyPr>
          <a:lstStyle/>
          <a:p>
            <a:r>
              <a:rPr lang="en-US" sz="1800" spc="-107" dirty="0">
                <a:solidFill>
                  <a:srgbClr val="000000"/>
                </a:solidFill>
                <a:latin typeface="Century"/>
                <a:ea typeface="ＭＳ 明朝"/>
                <a:cs typeface="Times New Roman"/>
              </a:rPr>
              <a:t>TEL</a:t>
            </a:r>
            <a:r>
              <a:rPr lang="ja-JP" altLang="en-US" sz="1800" b="1" spc="-107" dirty="0">
                <a:solidFill>
                  <a:srgbClr val="000000"/>
                </a:solidFill>
                <a:latin typeface="Century"/>
                <a:ea typeface="ＭＳ 明朝"/>
                <a:cs typeface="Times New Roman"/>
              </a:rPr>
              <a:t>：</a:t>
            </a:r>
            <a:r>
              <a:rPr lang="en-US" sz="2800" b="1" dirty="0">
                <a:solidFill>
                  <a:srgbClr val="000000"/>
                </a:solidFill>
                <a:latin typeface="Century"/>
                <a:ea typeface="ＭＳ 明朝"/>
                <a:cs typeface="Times New Roman"/>
              </a:rPr>
              <a:t>017-762-7351</a:t>
            </a:r>
            <a:endParaRPr lang="ja-JP" altLang="en-US" sz="1000" dirty="0">
              <a:latin typeface="ＭＳ Ｐゴシック"/>
              <a:cs typeface="ＭＳ Ｐゴシック"/>
            </a:endParaRPr>
          </a:p>
        </p:txBody>
      </p:sp>
      <p:pic>
        <p:nvPicPr>
          <p:cNvPr id="10" name="図 9"/>
          <p:cNvPicPr/>
          <p:nvPr/>
        </p:nvPicPr>
        <p:blipFill>
          <a:blip r:embed="rId3">
            <a:clrChange>
              <a:clrFrom>
                <a:srgbClr val="99D9EA"/>
              </a:clrFrom>
              <a:clrTo>
                <a:srgbClr val="99D9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1" y="9377836"/>
            <a:ext cx="865805" cy="650388"/>
          </a:xfrm>
          <a:prstGeom prst="rect">
            <a:avLst/>
          </a:prstGeom>
        </p:spPr>
      </p:pic>
      <p:sp>
        <p:nvSpPr>
          <p:cNvPr id="11" name="テキスト ボックス 35"/>
          <p:cNvSpPr txBox="1"/>
          <p:nvPr/>
        </p:nvSpPr>
        <p:spPr>
          <a:xfrm>
            <a:off x="948349" y="9480730"/>
            <a:ext cx="3654416" cy="400110"/>
          </a:xfrm>
          <a:prstGeom prst="rect">
            <a:avLst/>
          </a:prstGeom>
          <a:noFill/>
        </p:spPr>
        <p:txBody>
          <a:bodyPr wrap="square" lIns="98188" tIns="49094" rIns="98188" bIns="49094" rtlCol="0">
            <a:noAutofit/>
          </a:bodyPr>
          <a:lstStyle/>
          <a:p>
            <a:r>
              <a:rPr lang="ja-JP" altLang="en-US" sz="2000" b="1" dirty="0">
                <a:solidFill>
                  <a:srgbClr val="000000"/>
                </a:solidFill>
                <a:latin typeface="ＭＳ Ｐゴシック"/>
                <a:ea typeface="HG丸ｺﾞｼｯｸM-PRO"/>
                <a:cs typeface="Times New Roman"/>
              </a:rPr>
              <a:t>一般社団法人青森県発明協会</a:t>
            </a:r>
            <a:endParaRPr lang="ja-JP" altLang="en-US" sz="1000" dirty="0">
              <a:latin typeface="ＭＳ Ｐゴシック"/>
              <a:cs typeface="ＭＳ Ｐゴシック"/>
            </a:endParaRPr>
          </a:p>
        </p:txBody>
      </p:sp>
      <p:grpSp>
        <p:nvGrpSpPr>
          <p:cNvPr id="64" name="グループ化 63"/>
          <p:cNvGrpSpPr/>
          <p:nvPr/>
        </p:nvGrpSpPr>
        <p:grpSpPr>
          <a:xfrm>
            <a:off x="2144674" y="1195361"/>
            <a:ext cx="3265897" cy="406923"/>
            <a:chOff x="2170918" y="1843433"/>
            <a:chExt cx="3265897" cy="406923"/>
          </a:xfrm>
        </p:grpSpPr>
        <p:sp>
          <p:nvSpPr>
            <p:cNvPr id="12" name="テキスト ボックス 27"/>
            <p:cNvSpPr txBox="1"/>
            <p:nvPr/>
          </p:nvSpPr>
          <p:spPr>
            <a:xfrm>
              <a:off x="3784803" y="1843433"/>
              <a:ext cx="1652012" cy="406923"/>
            </a:xfrm>
            <a:prstGeom prst="rect">
              <a:avLst/>
            </a:prstGeom>
            <a:solidFill>
              <a:srgbClr val="FF0066"/>
            </a:solidFill>
          </p:spPr>
          <p:txBody>
            <a:bodyPr wrap="square" lIns="98188" tIns="49094" rIns="98188" bIns="49094" rtlCol="0">
              <a:spAutoFit/>
            </a:bodyPr>
            <a:lstStyle/>
            <a:p>
              <a:pPr algn="ctr"/>
              <a:r>
                <a:rPr lang="ja-JP" altLang="en-US" sz="2000" dirty="0">
                  <a:solidFill>
                    <a:srgbClr val="FFFFFF"/>
                  </a:solidFill>
                  <a:latin typeface="ＭＳ Ｐゴシック"/>
                  <a:ea typeface="HGP創英角ｺﾞｼｯｸUB"/>
                  <a:cs typeface="Times New Roman"/>
                </a:rPr>
                <a:t>相談無料</a:t>
              </a:r>
              <a:endParaRPr lang="ja-JP" altLang="en-US" sz="1050" dirty="0">
                <a:latin typeface="ＭＳ Ｐゴシック"/>
                <a:cs typeface="ＭＳ Ｐゴシック"/>
              </a:endParaRPr>
            </a:p>
          </p:txBody>
        </p:sp>
        <p:sp>
          <p:nvSpPr>
            <p:cNvPr id="13" name="テキスト ボックス 22"/>
            <p:cNvSpPr txBox="1"/>
            <p:nvPr/>
          </p:nvSpPr>
          <p:spPr>
            <a:xfrm>
              <a:off x="2170918" y="1843433"/>
              <a:ext cx="1644580" cy="406923"/>
            </a:xfrm>
            <a:prstGeom prst="rect">
              <a:avLst/>
            </a:prstGeom>
            <a:solidFill>
              <a:srgbClr val="0066FF"/>
            </a:solidFill>
          </p:spPr>
          <p:txBody>
            <a:bodyPr wrap="square" lIns="98188" tIns="49094" rIns="98188" bIns="49094" rtlCol="0">
              <a:spAutoFit/>
            </a:bodyPr>
            <a:lstStyle/>
            <a:p>
              <a:pPr algn="ctr"/>
              <a:r>
                <a:rPr lang="ja-JP" altLang="en-US" sz="2000" dirty="0">
                  <a:solidFill>
                    <a:srgbClr val="FFFFFF"/>
                  </a:solidFill>
                  <a:latin typeface="ＭＳ Ｐゴシック"/>
                  <a:ea typeface="HGP創英角ｺﾞｼｯｸUB"/>
                  <a:cs typeface="Times New Roman"/>
                </a:rPr>
                <a:t>秘密厳守</a:t>
              </a:r>
              <a:endParaRPr lang="ja-JP" altLang="en-US" sz="1050" dirty="0">
                <a:latin typeface="ＭＳ Ｐゴシック"/>
                <a:cs typeface="ＭＳ Ｐゴシック"/>
              </a:endParaRPr>
            </a:p>
          </p:txBody>
        </p:sp>
      </p:grpSp>
      <p:sp>
        <p:nvSpPr>
          <p:cNvPr id="15" name="テキスト ボックス 1"/>
          <p:cNvSpPr txBox="1"/>
          <p:nvPr/>
        </p:nvSpPr>
        <p:spPr>
          <a:xfrm>
            <a:off x="341406" y="8859835"/>
            <a:ext cx="2286923" cy="320547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8188" tIns="49094" rIns="98188" bIns="4909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1611"/>
              </a:lnSpc>
            </a:pPr>
            <a:r>
              <a:rPr lang="ja-JP" altLang="en-US" sz="1200" b="1" dirty="0">
                <a:solidFill>
                  <a:sysClr val="windowText" lastClr="000000"/>
                </a:solidFill>
                <a:latin typeface="ＭＳ Ｐゴシック"/>
                <a:ea typeface="HG丸ｺﾞｼｯｸM-PRO"/>
                <a:cs typeface="Times New Roman"/>
              </a:rPr>
              <a:t>詳しい情報はホームページへ</a:t>
            </a:r>
            <a:endParaRPr lang="ja-JP" altLang="en-US" sz="1050" dirty="0">
              <a:solidFill>
                <a:sysClr val="windowText" lastClr="000000"/>
              </a:solidFill>
              <a:latin typeface="ＭＳ Ｐゴシック"/>
              <a:cs typeface="ＭＳ Ｐゴシック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472639" y="8816478"/>
            <a:ext cx="1927120" cy="572376"/>
            <a:chOff x="845270" y="9763008"/>
            <a:chExt cx="2512720" cy="571685"/>
          </a:xfrm>
        </p:grpSpPr>
        <p:pic>
          <p:nvPicPr>
            <p:cNvPr id="14" name="図 13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70" y="9763008"/>
              <a:ext cx="2512720" cy="571685"/>
            </a:xfrm>
            <a:prstGeom prst="rect">
              <a:avLst/>
            </a:prstGeom>
          </p:spPr>
        </p:pic>
        <p:sp>
          <p:nvSpPr>
            <p:cNvPr id="16" name="テキスト ボックス 8"/>
            <p:cNvSpPr txBox="1"/>
            <p:nvPr/>
          </p:nvSpPr>
          <p:spPr>
            <a:xfrm>
              <a:off x="1077062" y="9824700"/>
              <a:ext cx="1860427" cy="4483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8188" tIns="49094" rIns="98188" bIns="4909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ja-JP" altLang="en-US" sz="1100" kern="100" dirty="0">
                  <a:latin typeface="AR Pゴシック体M" panose="020B0600000000000000" pitchFamily="50" charset="-128"/>
                  <a:ea typeface="AR Pゴシック体M" panose="020B0600000000000000" pitchFamily="50" charset="-128"/>
                  <a:cs typeface="Times New Roman"/>
                </a:rPr>
                <a:t>青森県発明協会</a:t>
              </a:r>
              <a:endParaRPr lang="ja-JP" altLang="en-US" sz="900" kern="100" dirty="0">
                <a:latin typeface="AR Pゴシック体M" panose="020B0600000000000000" pitchFamily="50" charset="-128"/>
                <a:ea typeface="AR Pゴシック体M" panose="020B0600000000000000" pitchFamily="50" charset="-128"/>
                <a:cs typeface="Times New Roman"/>
              </a:endParaRPr>
            </a:p>
          </p:txBody>
        </p:sp>
      </p:grpSp>
      <p:sp>
        <p:nvSpPr>
          <p:cNvPr id="37" name="テキスト ボックス 36"/>
          <p:cNvSpPr txBox="1"/>
          <p:nvPr/>
        </p:nvSpPr>
        <p:spPr>
          <a:xfrm>
            <a:off x="4563028" y="9889725"/>
            <a:ext cx="2417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（青森県知的財産支援センター内）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414501" y="9509493"/>
            <a:ext cx="3008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〒</a:t>
            </a:r>
            <a:r>
              <a:rPr kumimoji="1"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030-8570</a:t>
            </a:r>
          </a:p>
          <a:p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青森市長島一丁目１－１　青森県庁北棟１階</a:t>
            </a:r>
            <a:endParaRPr kumimoji="1"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5"/>
          <p:cNvSpPr txBox="1"/>
          <p:nvPr/>
        </p:nvSpPr>
        <p:spPr>
          <a:xfrm>
            <a:off x="4586535" y="10084940"/>
            <a:ext cx="2350742" cy="376146"/>
          </a:xfrm>
          <a:prstGeom prst="rect">
            <a:avLst/>
          </a:prstGeom>
          <a:noFill/>
        </p:spPr>
        <p:txBody>
          <a:bodyPr wrap="none" lIns="98188" tIns="49094" rIns="98188" bIns="49094" rtlCol="0">
            <a:spAutoFit/>
          </a:bodyPr>
          <a:lstStyle/>
          <a:p>
            <a:r>
              <a:rPr lang="ja-JP" altLang="en-US" sz="1400" b="1" spc="-107" dirty="0">
                <a:solidFill>
                  <a:srgbClr val="000000"/>
                </a:solidFill>
                <a:latin typeface="Century" panose="02040604050505020304" pitchFamily="18" charset="0"/>
                <a:ea typeface="ＭＳ 明朝"/>
                <a:cs typeface="Times New Roman"/>
              </a:rPr>
              <a:t>ＦＡＸ</a:t>
            </a:r>
            <a:r>
              <a:rPr lang="ja-JP" altLang="en-US" sz="1800" b="1" spc="-107" dirty="0">
                <a:solidFill>
                  <a:srgbClr val="000000"/>
                </a:solidFill>
                <a:latin typeface="Century"/>
                <a:ea typeface="ＭＳ 明朝"/>
                <a:cs typeface="Times New Roman"/>
              </a:rPr>
              <a:t>：</a:t>
            </a:r>
            <a:r>
              <a:rPr lang="en-US" sz="1800" b="1" dirty="0">
                <a:solidFill>
                  <a:srgbClr val="000000"/>
                </a:solidFill>
                <a:latin typeface="Century"/>
                <a:ea typeface="ＭＳ 明朝"/>
                <a:cs typeface="Times New Roman"/>
              </a:rPr>
              <a:t>017-762-735</a:t>
            </a:r>
            <a:r>
              <a:rPr lang="en-US" altLang="ja-JP" sz="1800" b="1" dirty="0">
                <a:solidFill>
                  <a:srgbClr val="000000"/>
                </a:solidFill>
                <a:latin typeface="Century"/>
                <a:ea typeface="ＭＳ 明朝"/>
                <a:cs typeface="Times New Roman"/>
              </a:rPr>
              <a:t>2</a:t>
            </a:r>
            <a:endParaRPr lang="ja-JP" altLang="en-US" sz="700" dirty="0">
              <a:latin typeface="ＭＳ Ｐゴシック"/>
              <a:cs typeface="ＭＳ Ｐゴシック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1619969" y="8402674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66093" y="10505324"/>
            <a:ext cx="23507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/>
              <a:t>独立</a:t>
            </a:r>
            <a:r>
              <a:rPr lang="ja-JP" altLang="en-US" sz="700" dirty="0"/>
              <a:t>行政法人工業所有権情報・研修館（ＩＮＰＩＴ）請負事業</a:t>
            </a:r>
            <a:endParaRPr kumimoji="1" lang="ja-JP" altLang="en-US" sz="7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56295" y="1890316"/>
            <a:ext cx="5995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特許・意匠・商標等に関することならお任せください。</a:t>
            </a:r>
            <a:endParaRPr kumimoji="1" lang="ja-JP" altLang="en-US" sz="2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341406" y="4292905"/>
            <a:ext cx="1440000" cy="468000"/>
            <a:chOff x="-1980856" y="3764860"/>
            <a:chExt cx="1802598" cy="587048"/>
          </a:xfrm>
          <a:solidFill>
            <a:srgbClr val="007E39"/>
          </a:solidFill>
        </p:grpSpPr>
        <p:sp>
          <p:nvSpPr>
            <p:cNvPr id="6" name="正方形/長方形 5"/>
            <p:cNvSpPr/>
            <p:nvPr/>
          </p:nvSpPr>
          <p:spPr>
            <a:xfrm>
              <a:off x="-1980856" y="3764860"/>
              <a:ext cx="1802598" cy="587048"/>
            </a:xfrm>
            <a:prstGeom prst="rect">
              <a:avLst/>
            </a:prstGeom>
            <a:grpFill/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kumimoji="1" lang="ja-JP" altLang="en-US" sz="1400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-1947020" y="3858329"/>
              <a:ext cx="1768762" cy="366765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anchor="t">
              <a:spAutoFit/>
              <a:scene3d>
                <a:camera prst="obliqueBottomRight"/>
                <a:lightRig rig="threePt" dir="t"/>
              </a:scene3d>
            </a:bodyPr>
            <a:lstStyle/>
            <a:p>
              <a:pPr algn="ctr">
                <a:spcAft>
                  <a:spcPts val="1200"/>
                </a:spcAft>
              </a:pPr>
              <a:r>
                <a:rPr lang="ja-JP" altLang="en-US" sz="1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鈴木 弁理士</a:t>
              </a:r>
              <a:endParaRPr lang="en-US" altLang="ja-JP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5922171" y="5639794"/>
            <a:ext cx="1512000" cy="468000"/>
            <a:chOff x="-3790957" y="2894423"/>
            <a:chExt cx="1977060" cy="612000"/>
          </a:xfrm>
          <a:solidFill>
            <a:srgbClr val="00B050"/>
          </a:solidFill>
        </p:grpSpPr>
        <p:sp>
          <p:nvSpPr>
            <p:cNvPr id="36" name="正方形/長方形 35"/>
            <p:cNvSpPr/>
            <p:nvPr/>
          </p:nvSpPr>
          <p:spPr>
            <a:xfrm>
              <a:off x="-3790957" y="2894423"/>
              <a:ext cx="1977060" cy="612000"/>
            </a:xfrm>
            <a:prstGeom prst="rect">
              <a:avLst/>
            </a:prstGeom>
            <a:grpFill/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-3759889" y="2982677"/>
              <a:ext cx="1915636" cy="383695"/>
            </a:xfrm>
            <a:prstGeom prst="rect">
              <a:avLst/>
            </a:prstGeom>
            <a:solidFill>
              <a:srgbClr val="007E39"/>
            </a:solidFill>
            <a:effectLst>
              <a:softEdge rad="63500"/>
            </a:effectLst>
          </p:spPr>
          <p:txBody>
            <a:bodyPr wrap="square">
              <a:spAutoFit/>
              <a:scene3d>
                <a:camera prst="obliqueBottomRight"/>
                <a:lightRig rig="threePt" dir="t"/>
              </a:scene3d>
            </a:bodyPr>
            <a:lstStyle/>
            <a:p>
              <a:pPr algn="ctr"/>
              <a:r>
                <a:rPr lang="ja-JP" altLang="en-US" sz="1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佐々木 弁理士</a:t>
              </a:r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274869" y="6713991"/>
            <a:ext cx="1440000" cy="468000"/>
            <a:chOff x="-4055487" y="6854240"/>
            <a:chExt cx="1779421" cy="612000"/>
          </a:xfrm>
          <a:solidFill>
            <a:srgbClr val="007E39"/>
          </a:solidFill>
        </p:grpSpPr>
        <p:sp>
          <p:nvSpPr>
            <p:cNvPr id="38" name="正方形/長方形 37"/>
            <p:cNvSpPr/>
            <p:nvPr/>
          </p:nvSpPr>
          <p:spPr>
            <a:xfrm>
              <a:off x="-4055487" y="6854240"/>
              <a:ext cx="1779421" cy="612000"/>
            </a:xfrm>
            <a:prstGeom prst="rect">
              <a:avLst/>
            </a:prstGeom>
            <a:grpFill/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-3976429" y="6958746"/>
              <a:ext cx="1667936" cy="382354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anchor="ctr">
              <a:spAutoFit/>
              <a:scene3d>
                <a:camera prst="obliqueBottomRight"/>
                <a:lightRig rig="threePt" dir="t"/>
              </a:scene3d>
            </a:bodyPr>
            <a:lstStyle/>
            <a:p>
              <a:pPr algn="ctr"/>
              <a:r>
                <a:rPr lang="ja-JP" altLang="en-US" sz="1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福森 弁理士</a:t>
              </a: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123193" y="5545527"/>
            <a:ext cx="1440000" cy="468000"/>
            <a:chOff x="776835" y="5744433"/>
            <a:chExt cx="1733549" cy="587048"/>
          </a:xfrm>
          <a:solidFill>
            <a:srgbClr val="007E39"/>
          </a:solidFill>
        </p:grpSpPr>
        <p:sp>
          <p:nvSpPr>
            <p:cNvPr id="34" name="正方形/長方形 33"/>
            <p:cNvSpPr/>
            <p:nvPr/>
          </p:nvSpPr>
          <p:spPr>
            <a:xfrm>
              <a:off x="776835" y="5744433"/>
              <a:ext cx="1733549" cy="587048"/>
            </a:xfrm>
            <a:prstGeom prst="rect">
              <a:avLst/>
            </a:prstGeom>
            <a:grpFill/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857524" y="5853930"/>
              <a:ext cx="1562035" cy="368051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anchor="ctr">
              <a:spAutoFit/>
              <a:scene3d>
                <a:camera prst="obliqueBottomRight"/>
                <a:lightRig rig="threePt" dir="t"/>
              </a:scene3d>
            </a:bodyPr>
            <a:lstStyle/>
            <a:p>
              <a:pPr algn="ctr"/>
              <a:r>
                <a:rPr lang="ja-JP" altLang="en-US" sz="1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富沢 弁理士</a:t>
              </a: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5306822" y="6735654"/>
            <a:ext cx="1440000" cy="468000"/>
            <a:chOff x="-3072139" y="7624320"/>
            <a:chExt cx="1779421" cy="612000"/>
          </a:xfrm>
          <a:solidFill>
            <a:srgbClr val="007E39"/>
          </a:solidFill>
        </p:grpSpPr>
        <p:sp>
          <p:nvSpPr>
            <p:cNvPr id="33" name="正方形/長方形 32"/>
            <p:cNvSpPr/>
            <p:nvPr/>
          </p:nvSpPr>
          <p:spPr>
            <a:xfrm>
              <a:off x="-3072139" y="7624320"/>
              <a:ext cx="1779421" cy="612000"/>
            </a:xfrm>
            <a:prstGeom prst="rect">
              <a:avLst/>
            </a:prstGeom>
            <a:grpFill/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-2888964" y="7709351"/>
              <a:ext cx="1402061" cy="383695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anchor="ctr">
              <a:spAutoFit/>
              <a:scene3d>
                <a:camera prst="obliqueBottomRight"/>
                <a:lightRig rig="threePt" dir="t"/>
              </a:scene3d>
            </a:bodyPr>
            <a:lstStyle/>
            <a:p>
              <a:pPr algn="ctr"/>
              <a:r>
                <a:rPr lang="ja-JP" altLang="en-US" sz="1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坪 弁理士</a:t>
              </a: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745500" y="3295710"/>
            <a:ext cx="1440000" cy="468000"/>
            <a:chOff x="-2336761" y="2877299"/>
            <a:chExt cx="1791233" cy="555000"/>
          </a:xfrm>
          <a:solidFill>
            <a:srgbClr val="007E39"/>
          </a:solidFill>
        </p:grpSpPr>
        <p:sp>
          <p:nvSpPr>
            <p:cNvPr id="44" name="正方形/長方形 43"/>
            <p:cNvSpPr/>
            <p:nvPr/>
          </p:nvSpPr>
          <p:spPr>
            <a:xfrm>
              <a:off x="-2324949" y="2877299"/>
              <a:ext cx="1779421" cy="555000"/>
            </a:xfrm>
            <a:prstGeom prst="rect">
              <a:avLst/>
            </a:prstGeom>
            <a:grpFill/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-2336761" y="2968375"/>
              <a:ext cx="1696605" cy="346742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anchor="ctr">
              <a:spAutoFit/>
              <a:scene3d>
                <a:camera prst="obliqueBottomRight"/>
                <a:lightRig rig="threePt" dir="t"/>
              </a:scene3d>
            </a:bodyPr>
            <a:lstStyle/>
            <a:p>
              <a:pPr algn="ctr"/>
              <a:r>
                <a:rPr lang="ja-JP" altLang="en-US" sz="1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三浦 弁理士</a:t>
              </a: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5007989" y="3346053"/>
            <a:ext cx="1440000" cy="468000"/>
            <a:chOff x="8148828" y="5205321"/>
            <a:chExt cx="1779421" cy="612000"/>
          </a:xfrm>
          <a:solidFill>
            <a:srgbClr val="0033CC"/>
          </a:solidFill>
        </p:grpSpPr>
        <p:sp>
          <p:nvSpPr>
            <p:cNvPr id="47" name="正方形/長方形 46"/>
            <p:cNvSpPr/>
            <p:nvPr/>
          </p:nvSpPr>
          <p:spPr>
            <a:xfrm>
              <a:off x="8148828" y="5205321"/>
              <a:ext cx="1779421" cy="612000"/>
            </a:xfrm>
            <a:prstGeom prst="rect">
              <a:avLst/>
            </a:prstGeom>
            <a:grpFill/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8177085" y="5283394"/>
              <a:ext cx="1711410" cy="383695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ja-JP" altLang="en-US" sz="13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源新 弁護士</a:t>
              </a: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5526864" y="4347253"/>
            <a:ext cx="1440000" cy="468000"/>
            <a:chOff x="8775107" y="6037958"/>
            <a:chExt cx="1779421" cy="584994"/>
          </a:xfrm>
          <a:solidFill>
            <a:srgbClr val="0033CC"/>
          </a:solidFill>
        </p:grpSpPr>
        <p:sp>
          <p:nvSpPr>
            <p:cNvPr id="45" name="正方形/長方形 44"/>
            <p:cNvSpPr/>
            <p:nvPr/>
          </p:nvSpPr>
          <p:spPr>
            <a:xfrm>
              <a:off x="8775107" y="6037958"/>
              <a:ext cx="1779421" cy="584994"/>
            </a:xfrm>
            <a:prstGeom prst="rect">
              <a:avLst/>
            </a:prstGeom>
            <a:grpFill/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8865247" y="6116309"/>
              <a:ext cx="1636090" cy="366763"/>
            </a:xfrm>
            <a:prstGeom prst="rect">
              <a:avLst/>
            </a:prstGeom>
            <a:grpFill/>
            <a:ln>
              <a:noFill/>
            </a:ln>
            <a:effectLst>
              <a:softEdge rad="63500"/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ja-JP" altLang="en-US" sz="13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上野 弁護士</a:t>
              </a:r>
            </a:p>
          </p:txBody>
        </p:sp>
      </p:grpSp>
      <p:pic>
        <p:nvPicPr>
          <p:cNvPr id="40" name="Picture 6" descr="C:\Users\pc7\Desktop\miura 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4" r="5503" b="10955"/>
          <a:stretch/>
        </p:blipFill>
        <p:spPr bwMode="auto">
          <a:xfrm>
            <a:off x="2075526" y="2691384"/>
            <a:ext cx="1222513" cy="1033906"/>
          </a:xfrm>
          <a:prstGeom prst="flowChartConnector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\\LANDISK-1D896D\disk\★佐藤さんポスト\鈴木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89"/>
          <a:stretch/>
        </p:blipFill>
        <p:spPr bwMode="auto">
          <a:xfrm>
            <a:off x="1515217" y="3780570"/>
            <a:ext cx="1193589" cy="1182909"/>
          </a:xfrm>
          <a:prstGeom prst="flowChartConnector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6" r="7314"/>
          <a:stretch/>
        </p:blipFill>
        <p:spPr>
          <a:xfrm flipH="1">
            <a:off x="1293463" y="5145880"/>
            <a:ext cx="1094738" cy="998025"/>
          </a:xfrm>
          <a:prstGeom prst="flowChartConnector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9" name="Picture 7" descr="\\LANDISK-1D896D\disk\★佐藤さんポスト\福森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547"/>
          <a:stretch/>
        </p:blipFill>
        <p:spPr bwMode="auto">
          <a:xfrm>
            <a:off x="1527144" y="5998238"/>
            <a:ext cx="1365665" cy="1412559"/>
          </a:xfrm>
          <a:prstGeom prst="flowChartConnector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Users\pc7\Desktop\佐々木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69"/>
          <a:stretch/>
        </p:blipFill>
        <p:spPr bwMode="auto">
          <a:xfrm>
            <a:off x="4973551" y="5070224"/>
            <a:ext cx="1179698" cy="1006424"/>
          </a:xfrm>
          <a:prstGeom prst="flowChartConnector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C:\Users\pc7\Desktop\ueno 2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17"/>
          <a:stretch/>
        </p:blipFill>
        <p:spPr bwMode="auto">
          <a:xfrm>
            <a:off x="4577415" y="3917351"/>
            <a:ext cx="1261938" cy="948773"/>
          </a:xfrm>
          <a:prstGeom prst="flowChartConnector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グループ化 30"/>
          <p:cNvGrpSpPr/>
          <p:nvPr/>
        </p:nvGrpSpPr>
        <p:grpSpPr>
          <a:xfrm>
            <a:off x="4219384" y="2830397"/>
            <a:ext cx="885793" cy="1003929"/>
            <a:chOff x="-2922902" y="5457937"/>
            <a:chExt cx="1234273" cy="1410059"/>
          </a:xfrm>
          <a:effectLst>
            <a:glow rad="127000">
              <a:schemeClr val="bg1"/>
            </a:glow>
          </a:effectLst>
        </p:grpSpPr>
        <p:pic>
          <p:nvPicPr>
            <p:cNvPr id="20" name="図 19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56" t="54171" r="24491" b="17916"/>
            <a:stretch/>
          </p:blipFill>
          <p:spPr>
            <a:xfrm>
              <a:off x="-2922898" y="6339548"/>
              <a:ext cx="1234269" cy="528448"/>
            </a:xfrm>
            <a:prstGeom prst="flowChartConnector">
              <a:avLst/>
            </a:prstGeom>
          </p:spPr>
        </p:pic>
        <p:pic>
          <p:nvPicPr>
            <p:cNvPr id="30" name="図 29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22902" y="5457937"/>
              <a:ext cx="1234271" cy="1203672"/>
            </a:xfrm>
            <a:prstGeom prst="flowChartConnector">
              <a:avLst/>
            </a:prstGeom>
          </p:spPr>
        </p:pic>
      </p:grpSp>
      <p:grpSp>
        <p:nvGrpSpPr>
          <p:cNvPr id="57" name="グループ化 56"/>
          <p:cNvGrpSpPr/>
          <p:nvPr/>
        </p:nvGrpSpPr>
        <p:grpSpPr>
          <a:xfrm>
            <a:off x="4155297" y="7442702"/>
            <a:ext cx="1440000" cy="468000"/>
            <a:chOff x="-4055487" y="6854240"/>
            <a:chExt cx="1779421" cy="612000"/>
          </a:xfrm>
          <a:solidFill>
            <a:srgbClr val="007E39"/>
          </a:solidFill>
        </p:grpSpPr>
        <p:sp>
          <p:nvSpPr>
            <p:cNvPr id="58" name="正方形/長方形 57"/>
            <p:cNvSpPr/>
            <p:nvPr/>
          </p:nvSpPr>
          <p:spPr>
            <a:xfrm>
              <a:off x="-4055487" y="6854240"/>
              <a:ext cx="1779421" cy="612000"/>
            </a:xfrm>
            <a:prstGeom prst="rect">
              <a:avLst/>
            </a:prstGeom>
            <a:grpFill/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-4028566" y="6946604"/>
              <a:ext cx="1667936" cy="383695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anchor="ctr">
              <a:spAutoFit/>
              <a:scene3d>
                <a:camera prst="obliqueBottomRight"/>
                <a:lightRig rig="threePt" dir="t"/>
              </a:scene3d>
            </a:bodyPr>
            <a:lstStyle/>
            <a:p>
              <a:pPr algn="ctr"/>
              <a:r>
                <a:rPr lang="ja-JP" altLang="en-US" sz="1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角田 弁理士</a:t>
              </a:r>
            </a:p>
          </p:txBody>
        </p:sp>
      </p:grpSp>
      <p:pic>
        <p:nvPicPr>
          <p:cNvPr id="32" name="図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43" y="6713991"/>
            <a:ext cx="1172454" cy="122499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3516EC77-7735-48AF-B867-058D5901F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0" y="10463642"/>
            <a:ext cx="298282" cy="22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CB43EDB2-8B5C-4FFA-A006-36B87DC853F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76" b="100000" l="0" r="100000">
                        <a14:foregroundMark x1="11111" y1="77143" x2="98889" y2="99524"/>
                        <a14:foregroundMark x1="52778" y1="94286" x2="52778" y2="94286"/>
                        <a14:foregroundMark x1="40000" y1="91905" x2="76111" y2="94286"/>
                        <a14:backgroundMark x1="10000" y1="4286" x2="10000" y2="4286"/>
                        <a14:backgroundMark x1="67778" y1="3810" x2="67778" y2="3810"/>
                        <a14:backgroundMark x1="88889" y1="12857" x2="88889" y2="12857"/>
                        <a14:backgroundMark x1="82778" y1="53333" x2="82778" y2="53333"/>
                        <a14:backgroundMark x1="15000" y1="8571" x2="15000" y2="8571"/>
                        <a14:backgroundMark x1="93889" y1="68571" x2="93889" y2="68571"/>
                        <a14:backgroundMark x1="18889" y1="58571" x2="18889" y2="58571"/>
                        <a14:backgroundMark x1="92222" y1="26667" x2="92222" y2="2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197" y="6129088"/>
            <a:ext cx="936142" cy="1092165"/>
          </a:xfrm>
          <a:prstGeom prst="flowChartConnector">
            <a:avLst/>
          </a:prstGeom>
          <a:effectLst>
            <a:glow rad="1524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644144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85421" y="5202684"/>
            <a:ext cx="338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◆青森会場　青森県知的財産支援センター</a:t>
            </a:r>
            <a:endParaRPr kumimoji="1" lang="en-US" altLang="ja-JP" sz="1200" b="1" dirty="0"/>
          </a:p>
          <a:p>
            <a:r>
              <a:rPr kumimoji="1" lang="ja-JP" altLang="en-US" sz="1200" dirty="0"/>
              <a:t>　　　　　　　　　</a:t>
            </a:r>
            <a:r>
              <a:rPr kumimoji="1" lang="ja-JP" altLang="en-US" sz="900" dirty="0"/>
              <a:t>青森市長島一丁目１－１　青森県庁北棟１階</a:t>
            </a:r>
            <a:endParaRPr kumimoji="1" lang="en-US" altLang="ja-JP" sz="900" spc="-3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40176" y="666180"/>
            <a:ext cx="680561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２０１９年度　無料相談会申込書</a:t>
            </a:r>
            <a:endParaRPr lang="en-US" altLang="ja-JP" b="1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07766"/>
              </p:ext>
            </p:extLst>
          </p:nvPr>
        </p:nvGraphicFramePr>
        <p:xfrm>
          <a:off x="440177" y="1098228"/>
          <a:ext cx="6805614" cy="3888433"/>
        </p:xfrm>
        <a:graphic>
          <a:graphicData uri="http://schemas.openxmlformats.org/drawingml/2006/table">
            <a:tbl>
              <a:tblPr/>
              <a:tblGrid>
                <a:gridCol w="174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7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7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52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　氏名または会社等　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　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52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住　 　　所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　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52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電 話 番 号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　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52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希  望  日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令和元年　　　　月　　　　日　（　　　曜日）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5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希 望 時 間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□ １３：００～　　□ １４：００～　　□ １５：００～　　□ １６：００～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52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相談時間は原則一人 ３０分～１時間程度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5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希 望 会 場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□　青森会場</a:t>
                      </a:r>
                    </a:p>
                  </a:txBody>
                  <a:tcPr marL="171410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□　弘前会場</a:t>
                      </a:r>
                    </a:p>
                  </a:txBody>
                  <a:tcPr marL="171410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□　八戸会場</a:t>
                      </a:r>
                    </a:p>
                  </a:txBody>
                  <a:tcPr marL="171410" marR="9523" marT="9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52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□　五所川原会場</a:t>
                      </a:r>
                    </a:p>
                  </a:txBody>
                  <a:tcPr marL="171410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□　十和田会場</a:t>
                      </a:r>
                    </a:p>
                  </a:txBody>
                  <a:tcPr marL="171410" marR="9523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□　むつ会場</a:t>
                      </a:r>
                    </a:p>
                  </a:txBody>
                  <a:tcPr marL="171410" marR="9523" marT="9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6027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相 談 内 容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　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　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　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488713" y="5652100"/>
            <a:ext cx="3016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/>
              <a:t>◆弘前</a:t>
            </a:r>
            <a:r>
              <a:rPr kumimoji="1" lang="ja-JP" altLang="en-US" sz="1200" b="1" dirty="0"/>
              <a:t>会場　</a:t>
            </a:r>
            <a:r>
              <a:rPr lang="ja-JP" altLang="en-US" sz="1200" b="1" dirty="0"/>
              <a:t>弘前商工会議所</a:t>
            </a:r>
            <a:endParaRPr lang="en-US" altLang="ja-JP" sz="1200" b="1" dirty="0"/>
          </a:p>
          <a:p>
            <a:r>
              <a:rPr kumimoji="1" lang="ja-JP" altLang="en-US" sz="1200" dirty="0"/>
              <a:t>　　　　　　　　　　</a:t>
            </a:r>
            <a:r>
              <a:rPr kumimoji="1" lang="ja-JP" altLang="en-US" sz="900" dirty="0"/>
              <a:t>弘前市上鞘師町１８－１</a:t>
            </a:r>
            <a:endParaRPr kumimoji="1" lang="en-US" altLang="ja-JP" sz="5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3082" y="6113764"/>
            <a:ext cx="3381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/>
              <a:t>◆八戸</a:t>
            </a:r>
            <a:r>
              <a:rPr kumimoji="1" lang="ja-JP" altLang="en-US" sz="1200" b="1" dirty="0"/>
              <a:t>会場　ユートリー</a:t>
            </a:r>
            <a:endParaRPr lang="en-US" altLang="ja-JP" sz="1200" b="1" dirty="0"/>
          </a:p>
          <a:p>
            <a:r>
              <a:rPr kumimoji="1" lang="ja-JP" altLang="en-US" sz="1200" dirty="0"/>
              <a:t>　　　　　　　　　　</a:t>
            </a:r>
            <a:r>
              <a:rPr kumimoji="1" lang="ja-JP" altLang="en-US" sz="900" dirty="0"/>
              <a:t>八戸市一番町一丁目９－２２</a:t>
            </a:r>
            <a:endParaRPr kumimoji="1" lang="en-US" altLang="ja-JP" sz="9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74121" y="5202684"/>
            <a:ext cx="329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◆五所川原会場　五所川原商工会議所</a:t>
            </a:r>
            <a:endParaRPr kumimoji="1" lang="en-US" altLang="ja-JP" sz="1200" b="1" dirty="0"/>
          </a:p>
          <a:p>
            <a:r>
              <a:rPr kumimoji="1" lang="ja-JP" altLang="en-US" sz="1200" dirty="0"/>
              <a:t>　　　　　　　　　　　　　</a:t>
            </a:r>
            <a:r>
              <a:rPr kumimoji="1" lang="ja-JP" altLang="en-US" sz="900" dirty="0"/>
              <a:t>五所川原市東町１７－５</a:t>
            </a:r>
            <a:endParaRPr kumimoji="1" lang="en-US" altLang="ja-JP" sz="5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874121" y="5664349"/>
            <a:ext cx="3016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/>
              <a:t>◆十和田</a:t>
            </a:r>
            <a:r>
              <a:rPr kumimoji="1" lang="ja-JP" altLang="en-US" sz="1200" b="1" dirty="0"/>
              <a:t>会場　　  十和田</a:t>
            </a:r>
            <a:r>
              <a:rPr lang="ja-JP" altLang="en-US" sz="1200" b="1" dirty="0"/>
              <a:t>商工会議所</a:t>
            </a:r>
            <a:endParaRPr lang="en-US" altLang="ja-JP" sz="1200" b="1" dirty="0"/>
          </a:p>
          <a:p>
            <a:r>
              <a:rPr kumimoji="1" lang="ja-JP" altLang="en-US" sz="1200" dirty="0"/>
              <a:t>　　　                             </a:t>
            </a:r>
            <a:r>
              <a:rPr kumimoji="1" lang="ja-JP" altLang="en-US" sz="900" dirty="0"/>
              <a:t>十和田市西二番町４－１１</a:t>
            </a:r>
            <a:endParaRPr kumimoji="1" lang="en-US" altLang="ja-JP" sz="1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870649" y="6126014"/>
            <a:ext cx="3294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/>
              <a:t>◆</a:t>
            </a:r>
            <a:r>
              <a:rPr lang="ja-JP" altLang="en-US" sz="1200" b="1" dirty="0" err="1"/>
              <a:t>むつ</a:t>
            </a:r>
            <a:r>
              <a:rPr kumimoji="1" lang="ja-JP" altLang="en-US" sz="1200" b="1" dirty="0"/>
              <a:t>会場　　　   むつ</a:t>
            </a:r>
            <a:r>
              <a:rPr lang="ja-JP" altLang="en-US" sz="1200" b="1" dirty="0"/>
              <a:t>商工会議所</a:t>
            </a:r>
            <a:endParaRPr lang="en-US" altLang="ja-JP" sz="1200" b="1" dirty="0"/>
          </a:p>
          <a:p>
            <a:r>
              <a:rPr kumimoji="1" lang="ja-JP" altLang="en-US" sz="1200" dirty="0"/>
              <a:t>　　　</a:t>
            </a:r>
            <a:r>
              <a:rPr kumimoji="1" lang="ja-JP" altLang="en-US" sz="900" dirty="0"/>
              <a:t>                             　　　　むつ市小川町二丁目１１－４</a:t>
            </a:r>
            <a:endParaRPr kumimoji="1" lang="en-US" altLang="ja-JP" sz="1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5343" y="218453"/>
            <a:ext cx="6689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（一社）青森県発明協会 宛　　ＦＡＸ ０１７－７６２－７３５２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98636" y="10414782"/>
            <a:ext cx="17639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※</a:t>
            </a:r>
            <a:r>
              <a:rPr kumimoji="1" lang="ja-JP" altLang="en-US" sz="1050" dirty="0"/>
              <a:t>印は弁護士が対応します。</a:t>
            </a:r>
            <a:endParaRPr kumimoji="1" lang="en-US" altLang="ja-JP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94373" y="6682972"/>
            <a:ext cx="4497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２０１９年度　知財無料相談会スケジュール </a:t>
            </a:r>
            <a:r>
              <a:rPr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６月･７月）</a:t>
            </a:r>
            <a:endParaRPr lang="en-US" altLang="ja-JP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19DF3077-6FB1-4198-8DE7-6430A9C3D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696980"/>
              </p:ext>
            </p:extLst>
          </p:nvPr>
        </p:nvGraphicFramePr>
        <p:xfrm>
          <a:off x="0" y="6786860"/>
          <a:ext cx="7561268" cy="3764176"/>
        </p:xfrm>
        <a:graphic>
          <a:graphicData uri="http://schemas.openxmlformats.org/drawingml/2006/table">
            <a:tbl>
              <a:tblPr/>
              <a:tblGrid>
                <a:gridCol w="148364">
                  <a:extLst>
                    <a:ext uri="{9D8B030D-6E8A-4147-A177-3AD203B41FA5}">
                      <a16:colId xmlns:a16="http://schemas.microsoft.com/office/drawing/2014/main" val="4202230979"/>
                    </a:ext>
                  </a:extLst>
                </a:gridCol>
                <a:gridCol w="222547">
                  <a:extLst>
                    <a:ext uri="{9D8B030D-6E8A-4147-A177-3AD203B41FA5}">
                      <a16:colId xmlns:a16="http://schemas.microsoft.com/office/drawing/2014/main" val="2956566414"/>
                    </a:ext>
                  </a:extLst>
                </a:gridCol>
                <a:gridCol w="222547">
                  <a:extLst>
                    <a:ext uri="{9D8B030D-6E8A-4147-A177-3AD203B41FA5}">
                      <a16:colId xmlns:a16="http://schemas.microsoft.com/office/drawing/2014/main" val="2065834677"/>
                    </a:ext>
                  </a:extLst>
                </a:gridCol>
                <a:gridCol w="278183">
                  <a:extLst>
                    <a:ext uri="{9D8B030D-6E8A-4147-A177-3AD203B41FA5}">
                      <a16:colId xmlns:a16="http://schemas.microsoft.com/office/drawing/2014/main" val="3473569504"/>
                    </a:ext>
                  </a:extLst>
                </a:gridCol>
                <a:gridCol w="468936">
                  <a:extLst>
                    <a:ext uri="{9D8B030D-6E8A-4147-A177-3AD203B41FA5}">
                      <a16:colId xmlns:a16="http://schemas.microsoft.com/office/drawing/2014/main" val="320383243"/>
                    </a:ext>
                  </a:extLst>
                </a:gridCol>
                <a:gridCol w="468936">
                  <a:extLst>
                    <a:ext uri="{9D8B030D-6E8A-4147-A177-3AD203B41FA5}">
                      <a16:colId xmlns:a16="http://schemas.microsoft.com/office/drawing/2014/main" val="838166800"/>
                    </a:ext>
                  </a:extLst>
                </a:gridCol>
                <a:gridCol w="468936">
                  <a:extLst>
                    <a:ext uri="{9D8B030D-6E8A-4147-A177-3AD203B41FA5}">
                      <a16:colId xmlns:a16="http://schemas.microsoft.com/office/drawing/2014/main" val="1059064157"/>
                    </a:ext>
                  </a:extLst>
                </a:gridCol>
                <a:gridCol w="468936">
                  <a:extLst>
                    <a:ext uri="{9D8B030D-6E8A-4147-A177-3AD203B41FA5}">
                      <a16:colId xmlns:a16="http://schemas.microsoft.com/office/drawing/2014/main" val="2360441580"/>
                    </a:ext>
                  </a:extLst>
                </a:gridCol>
                <a:gridCol w="468936">
                  <a:extLst>
                    <a:ext uri="{9D8B030D-6E8A-4147-A177-3AD203B41FA5}">
                      <a16:colId xmlns:a16="http://schemas.microsoft.com/office/drawing/2014/main" val="3051151195"/>
                    </a:ext>
                  </a:extLst>
                </a:gridCol>
                <a:gridCol w="468936">
                  <a:extLst>
                    <a:ext uri="{9D8B030D-6E8A-4147-A177-3AD203B41FA5}">
                      <a16:colId xmlns:a16="http://schemas.microsoft.com/office/drawing/2014/main" val="1888558240"/>
                    </a:ext>
                  </a:extLst>
                </a:gridCol>
                <a:gridCol w="190754">
                  <a:extLst>
                    <a:ext uri="{9D8B030D-6E8A-4147-A177-3AD203B41FA5}">
                      <a16:colId xmlns:a16="http://schemas.microsoft.com/office/drawing/2014/main" val="3628916446"/>
                    </a:ext>
                  </a:extLst>
                </a:gridCol>
                <a:gridCol w="222547">
                  <a:extLst>
                    <a:ext uri="{9D8B030D-6E8A-4147-A177-3AD203B41FA5}">
                      <a16:colId xmlns:a16="http://schemas.microsoft.com/office/drawing/2014/main" val="468478462"/>
                    </a:ext>
                  </a:extLst>
                </a:gridCol>
                <a:gridCol w="222547">
                  <a:extLst>
                    <a:ext uri="{9D8B030D-6E8A-4147-A177-3AD203B41FA5}">
                      <a16:colId xmlns:a16="http://schemas.microsoft.com/office/drawing/2014/main" val="1318689263"/>
                    </a:ext>
                  </a:extLst>
                </a:gridCol>
                <a:gridCol w="278183">
                  <a:extLst>
                    <a:ext uri="{9D8B030D-6E8A-4147-A177-3AD203B41FA5}">
                      <a16:colId xmlns:a16="http://schemas.microsoft.com/office/drawing/2014/main" val="4221759285"/>
                    </a:ext>
                  </a:extLst>
                </a:gridCol>
                <a:gridCol w="468936">
                  <a:extLst>
                    <a:ext uri="{9D8B030D-6E8A-4147-A177-3AD203B41FA5}">
                      <a16:colId xmlns:a16="http://schemas.microsoft.com/office/drawing/2014/main" val="3096338654"/>
                    </a:ext>
                  </a:extLst>
                </a:gridCol>
                <a:gridCol w="468936">
                  <a:extLst>
                    <a:ext uri="{9D8B030D-6E8A-4147-A177-3AD203B41FA5}">
                      <a16:colId xmlns:a16="http://schemas.microsoft.com/office/drawing/2014/main" val="451122250"/>
                    </a:ext>
                  </a:extLst>
                </a:gridCol>
                <a:gridCol w="468936">
                  <a:extLst>
                    <a:ext uri="{9D8B030D-6E8A-4147-A177-3AD203B41FA5}">
                      <a16:colId xmlns:a16="http://schemas.microsoft.com/office/drawing/2014/main" val="945889627"/>
                    </a:ext>
                  </a:extLst>
                </a:gridCol>
                <a:gridCol w="468936">
                  <a:extLst>
                    <a:ext uri="{9D8B030D-6E8A-4147-A177-3AD203B41FA5}">
                      <a16:colId xmlns:a16="http://schemas.microsoft.com/office/drawing/2014/main" val="535508398"/>
                    </a:ext>
                  </a:extLst>
                </a:gridCol>
                <a:gridCol w="468936">
                  <a:extLst>
                    <a:ext uri="{9D8B030D-6E8A-4147-A177-3AD203B41FA5}">
                      <a16:colId xmlns:a16="http://schemas.microsoft.com/office/drawing/2014/main" val="348851737"/>
                    </a:ext>
                  </a:extLst>
                </a:gridCol>
                <a:gridCol w="468936">
                  <a:extLst>
                    <a:ext uri="{9D8B030D-6E8A-4147-A177-3AD203B41FA5}">
                      <a16:colId xmlns:a16="http://schemas.microsoft.com/office/drawing/2014/main" val="2793387669"/>
                    </a:ext>
                  </a:extLst>
                </a:gridCol>
                <a:gridCol w="148364">
                  <a:extLst>
                    <a:ext uri="{9D8B030D-6E8A-4147-A177-3AD203B41FA5}">
                      <a16:colId xmlns:a16="http://schemas.microsoft.com/office/drawing/2014/main" val="3748011886"/>
                    </a:ext>
                  </a:extLst>
                </a:gridCol>
              </a:tblGrid>
              <a:tr h="156841"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049294"/>
                  </a:ext>
                </a:extLst>
              </a:tr>
              <a:tr h="156841"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月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日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曜日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青森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会場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弘前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会場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八戸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会場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五所川原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会場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十和田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会場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むつ会場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月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日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曜日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青森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会場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弘前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会場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八戸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会場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五所川原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会場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十和田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会場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むつ会場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75148"/>
                  </a:ext>
                </a:extLst>
              </a:tr>
              <a:tr h="156841"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825853"/>
                  </a:ext>
                </a:extLst>
              </a:tr>
              <a:tr h="261401"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火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角田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奇数月に開催します。</a:t>
                      </a:r>
                    </a:p>
                  </a:txBody>
                  <a:tcPr marL="7189" marR="7189" marT="7189" marB="0" vert="ea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火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偶数月に開催します。</a:t>
                      </a:r>
                    </a:p>
                  </a:txBody>
                  <a:tcPr marL="7189" marR="7189" marT="7189" marB="0" vert="ea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佐々木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3784496"/>
                  </a:ext>
                </a:extLst>
              </a:tr>
              <a:tr h="261401"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木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坪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木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三浦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076905"/>
                  </a:ext>
                </a:extLst>
              </a:tr>
              <a:tr h="261401"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火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福森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火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富沢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740662"/>
                  </a:ext>
                </a:extLst>
              </a:tr>
              <a:tr h="261401"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水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富沢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水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坪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665932"/>
                  </a:ext>
                </a:extLst>
              </a:tr>
              <a:tr h="261401"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木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三浦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木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坪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875753"/>
                  </a:ext>
                </a:extLst>
              </a:tr>
              <a:tr h="261401"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金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佐々木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金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福森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210366"/>
                  </a:ext>
                </a:extLst>
              </a:tr>
              <a:tr h="261401"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18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火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※</a:t>
                      </a:r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源新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火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※</a:t>
                      </a:r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源新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429603"/>
                  </a:ext>
                </a:extLst>
              </a:tr>
              <a:tr h="261401"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水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※</a:t>
                      </a:r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源新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17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水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※</a:t>
                      </a:r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源新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537427"/>
                  </a:ext>
                </a:extLst>
              </a:tr>
              <a:tr h="261401"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木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角田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18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木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角田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661332"/>
                  </a:ext>
                </a:extLst>
              </a:tr>
              <a:tr h="261401"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25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火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坪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23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火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鈴木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2430715"/>
                  </a:ext>
                </a:extLst>
              </a:tr>
              <a:tr h="261401"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27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木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鈴木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25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木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鈴木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5024106"/>
                  </a:ext>
                </a:extLst>
              </a:tr>
              <a:tr h="261401"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28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金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※</a:t>
                      </a:r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上野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金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※</a:t>
                      </a:r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上野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095347"/>
                  </a:ext>
                </a:extLst>
              </a:tr>
              <a:tr h="156841"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306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174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311</Words>
  <Application>Microsoft Office PowerPoint</Application>
  <PresentationFormat>ユーザー設定</PresentationFormat>
  <Paragraphs>276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AR Pゴシック体M</vt:lpstr>
      <vt:lpstr>AR P丸ゴシック体E</vt:lpstr>
      <vt:lpstr>AR P丸ゴシック体M</vt:lpstr>
      <vt:lpstr>HG丸ｺﾞｼｯｸM-PRO</vt:lpstr>
      <vt:lpstr>ＭＳ Ｐゴシック</vt:lpstr>
      <vt:lpstr>ＭＳ ゴシック</vt:lpstr>
      <vt:lpstr>Arial</vt:lpstr>
      <vt:lpstr>Calibri</vt:lpstr>
      <vt:lpstr>Century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pc7</dc:creator>
  <cp:lastModifiedBy>user</cp:lastModifiedBy>
  <cp:revision>165</cp:revision>
  <cp:lastPrinted>2019-05-15T05:10:59Z</cp:lastPrinted>
  <dcterms:created xsi:type="dcterms:W3CDTF">2016-06-20T08:18:36Z</dcterms:created>
  <dcterms:modified xsi:type="dcterms:W3CDTF">2019-05-15T05:31:38Z</dcterms:modified>
</cp:coreProperties>
</file>